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</p:sldMasterIdLst>
  <p:notesMasterIdLst>
    <p:notesMasterId r:id="rId48"/>
  </p:notesMasterIdLst>
  <p:sldIdLst>
    <p:sldId id="331" r:id="rId2"/>
    <p:sldId id="288" r:id="rId3"/>
    <p:sldId id="287" r:id="rId4"/>
    <p:sldId id="334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2" r:id="rId13"/>
    <p:sldId id="323" r:id="rId14"/>
    <p:sldId id="324" r:id="rId15"/>
    <p:sldId id="326" r:id="rId16"/>
    <p:sldId id="330" r:id="rId17"/>
    <p:sldId id="327" r:id="rId18"/>
    <p:sldId id="328" r:id="rId19"/>
    <p:sldId id="332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29" r:id="rId47"/>
  </p:sldIdLst>
  <p:sldSz cx="9144000" cy="5143500" type="screen16x9"/>
  <p:notesSz cx="6858000" cy="9144000"/>
  <p:embeddedFontLst>
    <p:embeddedFont>
      <p:font typeface="B Mitra" panose="00000400000000000000" pitchFamily="2" charset="-78"/>
      <p:regular r:id="rId49"/>
      <p:bold r:id="rId50"/>
    </p:embeddedFont>
    <p:embeddedFont>
      <p:font typeface="B Nazanin" panose="00000400000000000000" pitchFamily="2" charset="-78"/>
      <p:regular r:id="rId51"/>
      <p:bold r:id="rId52"/>
    </p:embeddedFont>
    <p:embeddedFont>
      <p:font typeface="Franklin Gothic Book" panose="020B0503020102020204" pitchFamily="34" charset="0"/>
      <p:regular r:id="rId53"/>
      <p:italic r:id="rId54"/>
    </p:embeddedFont>
    <p:embeddedFont>
      <p:font typeface="Helvetica" panose="020B0604020202020204" pitchFamily="34" charset="0"/>
      <p:regular r:id="rId55"/>
      <p:bold r:id="rId56"/>
      <p:italic r:id="rId57"/>
      <p:boldItalic r:id="rId58"/>
    </p:embeddedFont>
    <p:embeddedFont>
      <p:font typeface="Tahoma" panose="020B0604030504040204" pitchFamily="34" charset="0"/>
      <p:regular r:id="rId59"/>
      <p:bold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8" autoAdjust="0"/>
    <p:restoredTop sz="94671" autoAdjust="0"/>
  </p:normalViewPr>
  <p:slideViewPr>
    <p:cSldViewPr>
      <p:cViewPr varScale="1">
        <p:scale>
          <a:sx n="97" d="100"/>
          <a:sy n="97" d="100"/>
        </p:scale>
        <p:origin x="606" y="7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CB0858-E24F-43FC-B5A8-05E98FCA2CAC}" type="doc">
      <dgm:prSet loTypeId="urn:microsoft.com/office/officeart/2005/8/layout/matrix1" loCatId="matrix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BB3280-F350-4B06-AD8B-27B7D3570BCA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Deep Learning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BAD25EB-9230-4B32-A509-5EED7F27CF7A}" type="parTrans" cxnId="{D7AD43E7-C242-4E51-BFBA-9605AB814520}">
      <dgm:prSet/>
      <dgm:spPr/>
      <dgm:t>
        <a:bodyPr/>
        <a:lstStyle/>
        <a:p>
          <a:endParaRPr lang="en-US"/>
        </a:p>
      </dgm:t>
    </dgm:pt>
    <dgm:pt modelId="{2E2F870B-73D7-4984-AB56-CA0C2F284F46}" type="sibTrans" cxnId="{D7AD43E7-C242-4E51-BFBA-9605AB814520}">
      <dgm:prSet/>
      <dgm:spPr/>
      <dgm:t>
        <a:bodyPr/>
        <a:lstStyle/>
        <a:p>
          <a:endParaRPr lang="en-US"/>
        </a:p>
      </dgm:t>
    </dgm:pt>
    <dgm:pt modelId="{136A03F1-2B50-409C-9740-16D52432F1D9}">
      <dgm:prSet phldrT="[Text]"/>
      <dgm:spPr/>
      <dgm:t>
        <a:bodyPr/>
        <a:lstStyle/>
        <a:p>
          <a:pPr rtl="0"/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Unsupervised</a:t>
          </a:r>
          <a:b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Learning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3C5BC14-80A5-4D6F-BF4A-C7A6B3AC6CEE}" type="parTrans" cxnId="{210E674D-2347-45BA-B9B7-0EF281D1DA34}">
      <dgm:prSet/>
      <dgm:spPr/>
      <dgm:t>
        <a:bodyPr/>
        <a:lstStyle/>
        <a:p>
          <a:endParaRPr lang="en-US"/>
        </a:p>
      </dgm:t>
    </dgm:pt>
    <dgm:pt modelId="{D7509CF8-5313-47D4-8AAE-07377482252A}" type="sibTrans" cxnId="{210E674D-2347-45BA-B9B7-0EF281D1DA34}">
      <dgm:prSet/>
      <dgm:spPr/>
      <dgm:t>
        <a:bodyPr/>
        <a:lstStyle/>
        <a:p>
          <a:endParaRPr lang="en-US"/>
        </a:p>
      </dgm:t>
    </dgm:pt>
    <dgm:pt modelId="{A3368ADC-2EC8-41DE-9599-2BDB6D8A1D30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Supervised</a:t>
          </a:r>
          <a:b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Learning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1E23D84-A063-4387-8813-A1741D35ECC4}" type="parTrans" cxnId="{60628D76-4D2C-427F-ACAC-F2EC140030AD}">
      <dgm:prSet/>
      <dgm:spPr/>
      <dgm:t>
        <a:bodyPr/>
        <a:lstStyle/>
        <a:p>
          <a:endParaRPr lang="en-US"/>
        </a:p>
      </dgm:t>
    </dgm:pt>
    <dgm:pt modelId="{6BC385DB-8CA7-451F-BD17-731A650F8FF1}" type="sibTrans" cxnId="{60628D76-4D2C-427F-ACAC-F2EC140030AD}">
      <dgm:prSet/>
      <dgm:spPr/>
      <dgm:t>
        <a:bodyPr/>
        <a:lstStyle/>
        <a:p>
          <a:endParaRPr lang="en-US"/>
        </a:p>
      </dgm:t>
    </dgm:pt>
    <dgm:pt modelId="{C258F450-0FE7-4542-9A19-5D1C93DD4D43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Semi-supervised</a:t>
          </a:r>
          <a:b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Learning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7F849EE-CEDD-49F5-BDA8-81D6514A18F2}" type="parTrans" cxnId="{D966942F-DC35-4D59-86DB-C009A40DD417}">
      <dgm:prSet/>
      <dgm:spPr/>
      <dgm:t>
        <a:bodyPr/>
        <a:lstStyle/>
        <a:p>
          <a:endParaRPr lang="en-US"/>
        </a:p>
      </dgm:t>
    </dgm:pt>
    <dgm:pt modelId="{5A2E424A-7B53-49F6-AF75-7B6170C45AB9}" type="sibTrans" cxnId="{D966942F-DC35-4D59-86DB-C009A40DD417}">
      <dgm:prSet/>
      <dgm:spPr/>
      <dgm:t>
        <a:bodyPr/>
        <a:lstStyle/>
        <a:p>
          <a:endParaRPr lang="en-US"/>
        </a:p>
      </dgm:t>
    </dgm:pt>
    <dgm:pt modelId="{B4AA3CDE-8E6B-4381-A23E-FB05D979FDC6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Reinforcement</a:t>
          </a:r>
          <a:b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Learning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C73F3C3-DB5B-43F4-B26B-FC0414CB65AC}" type="parTrans" cxnId="{6C30BA0D-5ABA-4206-893D-CBD0142E0452}">
      <dgm:prSet/>
      <dgm:spPr/>
      <dgm:t>
        <a:bodyPr/>
        <a:lstStyle/>
        <a:p>
          <a:endParaRPr lang="en-US"/>
        </a:p>
      </dgm:t>
    </dgm:pt>
    <dgm:pt modelId="{F2FFFAE7-27BB-47FE-9FE4-B72D214E6434}" type="sibTrans" cxnId="{6C30BA0D-5ABA-4206-893D-CBD0142E0452}">
      <dgm:prSet/>
      <dgm:spPr/>
      <dgm:t>
        <a:bodyPr/>
        <a:lstStyle/>
        <a:p>
          <a:endParaRPr lang="en-US"/>
        </a:p>
      </dgm:t>
    </dgm:pt>
    <dgm:pt modelId="{DEF117BF-2D8E-4443-AD6E-9C94307F49BD}" type="pres">
      <dgm:prSet presAssocID="{4BCB0858-E24F-43FC-B5A8-05E98FCA2CAC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21C30E-19C8-4CD6-B3EB-55B0B2219765}" type="pres">
      <dgm:prSet presAssocID="{4BCB0858-E24F-43FC-B5A8-05E98FCA2CAC}" presName="matrix" presStyleCnt="0"/>
      <dgm:spPr/>
    </dgm:pt>
    <dgm:pt modelId="{63BA08C0-4423-4B8B-AD7C-E25CC8FD698F}" type="pres">
      <dgm:prSet presAssocID="{4BCB0858-E24F-43FC-B5A8-05E98FCA2CAC}" presName="tile1" presStyleLbl="node1" presStyleIdx="0" presStyleCnt="4"/>
      <dgm:spPr/>
      <dgm:t>
        <a:bodyPr/>
        <a:lstStyle/>
        <a:p>
          <a:endParaRPr lang="en-US"/>
        </a:p>
      </dgm:t>
    </dgm:pt>
    <dgm:pt modelId="{5710695C-254C-4DEB-9CEF-579C63AF34B9}" type="pres">
      <dgm:prSet presAssocID="{4BCB0858-E24F-43FC-B5A8-05E98FCA2CAC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AFE58A-D45B-44BE-943D-ABBE0435D15E}" type="pres">
      <dgm:prSet presAssocID="{4BCB0858-E24F-43FC-B5A8-05E98FCA2CAC}" presName="tile2" presStyleLbl="node1" presStyleIdx="1" presStyleCnt="4" custLinFactNeighborX="10000" custLinFactNeighborY="-3520"/>
      <dgm:spPr/>
      <dgm:t>
        <a:bodyPr/>
        <a:lstStyle/>
        <a:p>
          <a:endParaRPr lang="en-US"/>
        </a:p>
      </dgm:t>
    </dgm:pt>
    <dgm:pt modelId="{161E5BFA-4927-464A-9C04-4D3EAE2DDD91}" type="pres">
      <dgm:prSet presAssocID="{4BCB0858-E24F-43FC-B5A8-05E98FCA2CAC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30E112-9790-4B69-8FA3-0B980BCE98D6}" type="pres">
      <dgm:prSet presAssocID="{4BCB0858-E24F-43FC-B5A8-05E98FCA2CAC}" presName="tile3" presStyleLbl="node1" presStyleIdx="2" presStyleCnt="4"/>
      <dgm:spPr/>
      <dgm:t>
        <a:bodyPr/>
        <a:lstStyle/>
        <a:p>
          <a:endParaRPr lang="en-US"/>
        </a:p>
      </dgm:t>
    </dgm:pt>
    <dgm:pt modelId="{F058ED81-A72A-4E63-AF55-CCD35637EAE4}" type="pres">
      <dgm:prSet presAssocID="{4BCB0858-E24F-43FC-B5A8-05E98FCA2CAC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BC7BB3-969F-40CC-AD22-2941D314EA3B}" type="pres">
      <dgm:prSet presAssocID="{4BCB0858-E24F-43FC-B5A8-05E98FCA2CAC}" presName="tile4" presStyleLbl="node1" presStyleIdx="3" presStyleCnt="4"/>
      <dgm:spPr/>
      <dgm:t>
        <a:bodyPr/>
        <a:lstStyle/>
        <a:p>
          <a:endParaRPr lang="en-US"/>
        </a:p>
      </dgm:t>
    </dgm:pt>
    <dgm:pt modelId="{47C769F9-2274-4816-AE00-0CEA03EF2C17}" type="pres">
      <dgm:prSet presAssocID="{4BCB0858-E24F-43FC-B5A8-05E98FCA2CAC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EBC14B-0BBB-4684-B6C2-E69D739072B8}" type="pres">
      <dgm:prSet presAssocID="{4BCB0858-E24F-43FC-B5A8-05E98FCA2CAC}" presName="centerTile" presStyleLbl="fgShp" presStyleIdx="0" presStyleCnt="1" custScaleX="148550" custScaleY="148550">
        <dgm:presLayoutVars>
          <dgm:chMax val="0"/>
          <dgm:chPref val="0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</dgm:ptLst>
  <dgm:cxnLst>
    <dgm:cxn modelId="{6C30BA0D-5ABA-4206-893D-CBD0142E0452}" srcId="{2CBB3280-F350-4B06-AD8B-27B7D3570BCA}" destId="{B4AA3CDE-8E6B-4381-A23E-FB05D979FDC6}" srcOrd="3" destOrd="0" parTransId="{EC73F3C3-DB5B-43F4-B26B-FC0414CB65AC}" sibTransId="{F2FFFAE7-27BB-47FE-9FE4-B72D214E6434}"/>
    <dgm:cxn modelId="{5EC3E1FC-9F36-4DA8-83C5-FA34C34EF144}" type="presOf" srcId="{2CBB3280-F350-4B06-AD8B-27B7D3570BCA}" destId="{64EBC14B-0BBB-4684-B6C2-E69D739072B8}" srcOrd="0" destOrd="0" presId="urn:microsoft.com/office/officeart/2005/8/layout/matrix1"/>
    <dgm:cxn modelId="{381FB1D1-763E-4DB7-BA4C-20F28F1A5E04}" type="presOf" srcId="{A3368ADC-2EC8-41DE-9599-2BDB6D8A1D30}" destId="{161E5BFA-4927-464A-9C04-4D3EAE2DDD91}" srcOrd="1" destOrd="0" presId="urn:microsoft.com/office/officeart/2005/8/layout/matrix1"/>
    <dgm:cxn modelId="{A2435D39-D64C-4422-B290-00847C40E2D5}" type="presOf" srcId="{136A03F1-2B50-409C-9740-16D52432F1D9}" destId="{63BA08C0-4423-4B8B-AD7C-E25CC8FD698F}" srcOrd="0" destOrd="0" presId="urn:microsoft.com/office/officeart/2005/8/layout/matrix1"/>
    <dgm:cxn modelId="{9F996DC3-899F-4093-93D9-63636BE0CDA4}" type="presOf" srcId="{A3368ADC-2EC8-41DE-9599-2BDB6D8A1D30}" destId="{17AFE58A-D45B-44BE-943D-ABBE0435D15E}" srcOrd="0" destOrd="0" presId="urn:microsoft.com/office/officeart/2005/8/layout/matrix1"/>
    <dgm:cxn modelId="{210E674D-2347-45BA-B9B7-0EF281D1DA34}" srcId="{2CBB3280-F350-4B06-AD8B-27B7D3570BCA}" destId="{136A03F1-2B50-409C-9740-16D52432F1D9}" srcOrd="0" destOrd="0" parTransId="{D3C5BC14-80A5-4D6F-BF4A-C7A6B3AC6CEE}" sibTransId="{D7509CF8-5313-47D4-8AAE-07377482252A}"/>
    <dgm:cxn modelId="{7BD7917D-7359-4CCE-90A8-2A8857363B34}" type="presOf" srcId="{4BCB0858-E24F-43FC-B5A8-05E98FCA2CAC}" destId="{DEF117BF-2D8E-4443-AD6E-9C94307F49BD}" srcOrd="0" destOrd="0" presId="urn:microsoft.com/office/officeart/2005/8/layout/matrix1"/>
    <dgm:cxn modelId="{C70DC0AE-F839-4D83-89B1-724F7DDD0FA0}" type="presOf" srcId="{C258F450-0FE7-4542-9A19-5D1C93DD4D43}" destId="{F058ED81-A72A-4E63-AF55-CCD35637EAE4}" srcOrd="1" destOrd="0" presId="urn:microsoft.com/office/officeart/2005/8/layout/matrix1"/>
    <dgm:cxn modelId="{3A5247A3-E631-4E0C-97EA-917537D2E87A}" type="presOf" srcId="{B4AA3CDE-8E6B-4381-A23E-FB05D979FDC6}" destId="{47C769F9-2274-4816-AE00-0CEA03EF2C17}" srcOrd="1" destOrd="0" presId="urn:microsoft.com/office/officeart/2005/8/layout/matrix1"/>
    <dgm:cxn modelId="{D966942F-DC35-4D59-86DB-C009A40DD417}" srcId="{2CBB3280-F350-4B06-AD8B-27B7D3570BCA}" destId="{C258F450-0FE7-4542-9A19-5D1C93DD4D43}" srcOrd="2" destOrd="0" parTransId="{37F849EE-CEDD-49F5-BDA8-81D6514A18F2}" sibTransId="{5A2E424A-7B53-49F6-AF75-7B6170C45AB9}"/>
    <dgm:cxn modelId="{8C5BA820-656E-4063-8EA0-93D12905BAA6}" type="presOf" srcId="{136A03F1-2B50-409C-9740-16D52432F1D9}" destId="{5710695C-254C-4DEB-9CEF-579C63AF34B9}" srcOrd="1" destOrd="0" presId="urn:microsoft.com/office/officeart/2005/8/layout/matrix1"/>
    <dgm:cxn modelId="{D7AD43E7-C242-4E51-BFBA-9605AB814520}" srcId="{4BCB0858-E24F-43FC-B5A8-05E98FCA2CAC}" destId="{2CBB3280-F350-4B06-AD8B-27B7D3570BCA}" srcOrd="0" destOrd="0" parTransId="{FBAD25EB-9230-4B32-A509-5EED7F27CF7A}" sibTransId="{2E2F870B-73D7-4984-AB56-CA0C2F284F46}"/>
    <dgm:cxn modelId="{60628D76-4D2C-427F-ACAC-F2EC140030AD}" srcId="{2CBB3280-F350-4B06-AD8B-27B7D3570BCA}" destId="{A3368ADC-2EC8-41DE-9599-2BDB6D8A1D30}" srcOrd="1" destOrd="0" parTransId="{21E23D84-A063-4387-8813-A1741D35ECC4}" sibTransId="{6BC385DB-8CA7-451F-BD17-731A650F8FF1}"/>
    <dgm:cxn modelId="{B55A02FD-BB55-4C5E-BD44-6DF92FF50566}" type="presOf" srcId="{C258F450-0FE7-4542-9A19-5D1C93DD4D43}" destId="{CE30E112-9790-4B69-8FA3-0B980BCE98D6}" srcOrd="0" destOrd="0" presId="urn:microsoft.com/office/officeart/2005/8/layout/matrix1"/>
    <dgm:cxn modelId="{5A5D0DE4-1EA1-412B-AB29-21D4AD19FD6E}" type="presOf" srcId="{B4AA3CDE-8E6B-4381-A23E-FB05D979FDC6}" destId="{10BC7BB3-969F-40CC-AD22-2941D314EA3B}" srcOrd="0" destOrd="0" presId="urn:microsoft.com/office/officeart/2005/8/layout/matrix1"/>
    <dgm:cxn modelId="{3EA2C44B-121B-4ECE-8FC1-33714434892D}" type="presParOf" srcId="{DEF117BF-2D8E-4443-AD6E-9C94307F49BD}" destId="{8021C30E-19C8-4CD6-B3EB-55B0B2219765}" srcOrd="0" destOrd="0" presId="urn:microsoft.com/office/officeart/2005/8/layout/matrix1"/>
    <dgm:cxn modelId="{6A307C54-2AB3-478C-A1A4-00B3D2893921}" type="presParOf" srcId="{8021C30E-19C8-4CD6-B3EB-55B0B2219765}" destId="{63BA08C0-4423-4B8B-AD7C-E25CC8FD698F}" srcOrd="0" destOrd="0" presId="urn:microsoft.com/office/officeart/2005/8/layout/matrix1"/>
    <dgm:cxn modelId="{9D4493F1-737E-45F6-B393-E36776F3A15A}" type="presParOf" srcId="{8021C30E-19C8-4CD6-B3EB-55B0B2219765}" destId="{5710695C-254C-4DEB-9CEF-579C63AF34B9}" srcOrd="1" destOrd="0" presId="urn:microsoft.com/office/officeart/2005/8/layout/matrix1"/>
    <dgm:cxn modelId="{BFBED2B6-7997-441B-BAF8-9298A0AB4E66}" type="presParOf" srcId="{8021C30E-19C8-4CD6-B3EB-55B0B2219765}" destId="{17AFE58A-D45B-44BE-943D-ABBE0435D15E}" srcOrd="2" destOrd="0" presId="urn:microsoft.com/office/officeart/2005/8/layout/matrix1"/>
    <dgm:cxn modelId="{27CDC12D-6B5D-4B08-8321-10952B3052A9}" type="presParOf" srcId="{8021C30E-19C8-4CD6-B3EB-55B0B2219765}" destId="{161E5BFA-4927-464A-9C04-4D3EAE2DDD91}" srcOrd="3" destOrd="0" presId="urn:microsoft.com/office/officeart/2005/8/layout/matrix1"/>
    <dgm:cxn modelId="{D316C13A-5E0E-46EF-B27A-5307A0734AC1}" type="presParOf" srcId="{8021C30E-19C8-4CD6-B3EB-55B0B2219765}" destId="{CE30E112-9790-4B69-8FA3-0B980BCE98D6}" srcOrd="4" destOrd="0" presId="urn:microsoft.com/office/officeart/2005/8/layout/matrix1"/>
    <dgm:cxn modelId="{ACED49AF-6FF9-4240-B920-1E179058937E}" type="presParOf" srcId="{8021C30E-19C8-4CD6-B3EB-55B0B2219765}" destId="{F058ED81-A72A-4E63-AF55-CCD35637EAE4}" srcOrd="5" destOrd="0" presId="urn:microsoft.com/office/officeart/2005/8/layout/matrix1"/>
    <dgm:cxn modelId="{5BF1A26B-64BD-4956-8EF5-E5907C22679C}" type="presParOf" srcId="{8021C30E-19C8-4CD6-B3EB-55B0B2219765}" destId="{10BC7BB3-969F-40CC-AD22-2941D314EA3B}" srcOrd="6" destOrd="0" presId="urn:microsoft.com/office/officeart/2005/8/layout/matrix1"/>
    <dgm:cxn modelId="{D66BD899-B0D2-415E-B10E-4FE0C1A996BE}" type="presParOf" srcId="{8021C30E-19C8-4CD6-B3EB-55B0B2219765}" destId="{47C769F9-2274-4816-AE00-0CEA03EF2C17}" srcOrd="7" destOrd="0" presId="urn:microsoft.com/office/officeart/2005/8/layout/matrix1"/>
    <dgm:cxn modelId="{7F546AD9-2B85-4820-94B3-7F05147C3108}" type="presParOf" srcId="{DEF117BF-2D8E-4443-AD6E-9C94307F49BD}" destId="{64EBC14B-0BBB-4684-B6C2-E69D739072B8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9775DB3-2E7D-4007-9294-A62B3F63F09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1EEF9276-72E0-4B16-81AF-C3164C0D301D}">
      <dgm:prSet phldrT="[Text]"/>
      <dgm:spPr/>
      <dgm:t>
        <a:bodyPr/>
        <a:lstStyle/>
        <a:p>
          <a:r>
            <a:rPr lang="en-US" dirty="0" smtClean="0"/>
            <a:t>784</a:t>
          </a:r>
          <a:endParaRPr lang="en-US" dirty="0"/>
        </a:p>
      </dgm:t>
    </dgm:pt>
    <dgm:pt modelId="{52DF2783-55E5-4396-B13E-1870FCEBDCB7}" type="parTrans" cxnId="{A64E6C26-1908-4747-997C-96FA7E8F2AB9}">
      <dgm:prSet/>
      <dgm:spPr/>
      <dgm:t>
        <a:bodyPr/>
        <a:lstStyle/>
        <a:p>
          <a:endParaRPr lang="en-US"/>
        </a:p>
      </dgm:t>
    </dgm:pt>
    <dgm:pt modelId="{FDAC8997-CD26-43C5-9D57-55EFF432BFEF}" type="sibTrans" cxnId="{A64E6C26-1908-4747-997C-96FA7E8F2AB9}">
      <dgm:prSet/>
      <dgm:spPr/>
      <dgm:t>
        <a:bodyPr/>
        <a:lstStyle/>
        <a:p>
          <a:endParaRPr lang="en-US" dirty="0"/>
        </a:p>
      </dgm:t>
    </dgm:pt>
    <dgm:pt modelId="{3C881626-7F7A-41E4-A3F4-F84B4552DFAF}">
      <dgm:prSet phldrT="[Text]"/>
      <dgm:spPr/>
      <dgm:t>
        <a:bodyPr/>
        <a:lstStyle/>
        <a:p>
          <a:r>
            <a:rPr lang="en-US" dirty="0" smtClean="0"/>
            <a:t>1000</a:t>
          </a:r>
          <a:endParaRPr lang="en-US" dirty="0"/>
        </a:p>
      </dgm:t>
    </dgm:pt>
    <dgm:pt modelId="{7F4EFF3A-8B28-463C-B723-795684D35577}" type="parTrans" cxnId="{48348368-2BA4-44CF-AB43-6B03C3AD75BD}">
      <dgm:prSet/>
      <dgm:spPr/>
      <dgm:t>
        <a:bodyPr/>
        <a:lstStyle/>
        <a:p>
          <a:endParaRPr lang="en-US"/>
        </a:p>
      </dgm:t>
    </dgm:pt>
    <dgm:pt modelId="{AD60B92B-136C-4CA2-842C-501B06C55839}" type="sibTrans" cxnId="{48348368-2BA4-44CF-AB43-6B03C3AD75BD}">
      <dgm:prSet/>
      <dgm:spPr/>
      <dgm:t>
        <a:bodyPr/>
        <a:lstStyle/>
        <a:p>
          <a:endParaRPr lang="en-US"/>
        </a:p>
      </dgm:t>
    </dgm:pt>
    <dgm:pt modelId="{9E5321D9-EBE0-41F1-8ED9-B4D086ECB71A}">
      <dgm:prSet phldrT="[Text]"/>
      <dgm:spPr/>
      <dgm:t>
        <a:bodyPr/>
        <a:lstStyle/>
        <a:p>
          <a:r>
            <a:rPr lang="en-US" dirty="0" smtClean="0"/>
            <a:t>500</a:t>
          </a:r>
          <a:endParaRPr lang="en-US" dirty="0"/>
        </a:p>
      </dgm:t>
    </dgm:pt>
    <dgm:pt modelId="{2D4F809E-A852-44E9-AE89-50B6B8E651AC}" type="parTrans" cxnId="{160BA58B-2392-4240-9529-F6E8521A7EAA}">
      <dgm:prSet/>
      <dgm:spPr/>
      <dgm:t>
        <a:bodyPr/>
        <a:lstStyle/>
        <a:p>
          <a:endParaRPr lang="en-US"/>
        </a:p>
      </dgm:t>
    </dgm:pt>
    <dgm:pt modelId="{1EAA4DE7-1639-49CE-8BD2-318EF3664515}" type="sibTrans" cxnId="{160BA58B-2392-4240-9529-F6E8521A7EAA}">
      <dgm:prSet/>
      <dgm:spPr/>
      <dgm:t>
        <a:bodyPr/>
        <a:lstStyle/>
        <a:p>
          <a:endParaRPr lang="en-US"/>
        </a:p>
      </dgm:t>
    </dgm:pt>
    <dgm:pt modelId="{4248A774-D1E5-4221-B706-56633A4F55AB}">
      <dgm:prSet phldrT="[Text]"/>
      <dgm:spPr/>
      <dgm:t>
        <a:bodyPr/>
        <a:lstStyle/>
        <a:p>
          <a:r>
            <a:rPr lang="en-US" dirty="0" smtClean="0"/>
            <a:t>250</a:t>
          </a:r>
          <a:endParaRPr lang="en-US" dirty="0"/>
        </a:p>
      </dgm:t>
    </dgm:pt>
    <dgm:pt modelId="{F2134F4F-C73D-4C94-B219-F792D4E2E5CD}" type="parTrans" cxnId="{D4C1416F-78EA-49C5-8ED3-7A1403CE478F}">
      <dgm:prSet/>
      <dgm:spPr/>
      <dgm:t>
        <a:bodyPr/>
        <a:lstStyle/>
        <a:p>
          <a:endParaRPr lang="en-US"/>
        </a:p>
      </dgm:t>
    </dgm:pt>
    <dgm:pt modelId="{EE24BA00-2665-46C9-A612-D93C666D521E}" type="sibTrans" cxnId="{D4C1416F-78EA-49C5-8ED3-7A1403CE478F}">
      <dgm:prSet/>
      <dgm:spPr/>
      <dgm:t>
        <a:bodyPr/>
        <a:lstStyle/>
        <a:p>
          <a:endParaRPr lang="en-US"/>
        </a:p>
      </dgm:t>
    </dgm:pt>
    <dgm:pt modelId="{F44C80D2-CE5E-4483-AD8F-5A3E5D5A9BE3}">
      <dgm:prSet phldrT="[Text]"/>
      <dgm:spPr/>
      <dgm:t>
        <a:bodyPr/>
        <a:lstStyle/>
        <a:p>
          <a:r>
            <a:rPr lang="en-US" dirty="0" smtClean="0"/>
            <a:t>30</a:t>
          </a:r>
          <a:endParaRPr lang="en-US" dirty="0"/>
        </a:p>
      </dgm:t>
    </dgm:pt>
    <dgm:pt modelId="{87B189C3-7D30-4D2E-AA1C-6E2A66CC52C5}" type="parTrans" cxnId="{454EF0F9-D5E6-4EB2-9C06-17B544DEA248}">
      <dgm:prSet/>
      <dgm:spPr/>
      <dgm:t>
        <a:bodyPr/>
        <a:lstStyle/>
        <a:p>
          <a:endParaRPr lang="en-US"/>
        </a:p>
      </dgm:t>
    </dgm:pt>
    <dgm:pt modelId="{AC6DF8F9-943F-4D59-9E6B-65D5F2218103}" type="sibTrans" cxnId="{454EF0F9-D5E6-4EB2-9C06-17B544DEA248}">
      <dgm:prSet/>
      <dgm:spPr/>
      <dgm:t>
        <a:bodyPr/>
        <a:lstStyle/>
        <a:p>
          <a:endParaRPr lang="en-US"/>
        </a:p>
      </dgm:t>
    </dgm:pt>
    <dgm:pt modelId="{C53E862A-26FE-4CEB-8E3D-AA0CAE7F1848}" type="pres">
      <dgm:prSet presAssocID="{E9775DB3-2E7D-4007-9294-A62B3F63F097}" presName="Name0" presStyleCnt="0">
        <dgm:presLayoutVars>
          <dgm:dir/>
          <dgm:resizeHandles val="exact"/>
        </dgm:presLayoutVars>
      </dgm:prSet>
      <dgm:spPr/>
    </dgm:pt>
    <dgm:pt modelId="{A9241F3C-FF3D-4410-B304-CE93ED1870BA}" type="pres">
      <dgm:prSet presAssocID="{1EEF9276-72E0-4B16-81AF-C3164C0D301D}" presName="node" presStyleLbl="node1" presStyleIdx="0" presStyleCnt="5" custScaleX="70241" custScaleY="3453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B57580-9E97-4335-90DE-48EE2922D54F}" type="pres">
      <dgm:prSet presAssocID="{FDAC8997-CD26-43C5-9D57-55EFF432BFEF}" presName="sibTrans" presStyleLbl="sibTrans2D1" presStyleIdx="0" presStyleCnt="4"/>
      <dgm:spPr/>
      <dgm:t>
        <a:bodyPr/>
        <a:lstStyle/>
        <a:p>
          <a:endParaRPr lang="en-US"/>
        </a:p>
      </dgm:t>
    </dgm:pt>
    <dgm:pt modelId="{CA6AE0EC-BD54-44D6-98C6-1328C4710C67}" type="pres">
      <dgm:prSet presAssocID="{FDAC8997-CD26-43C5-9D57-55EFF432BFEF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F7691C97-3220-483C-923F-E1D0E20E4219}" type="pres">
      <dgm:prSet presAssocID="{3C881626-7F7A-41E4-A3F4-F84B4552DFAF}" presName="node" presStyleLbl="node1" presStyleIdx="1" presStyleCnt="5" custScaleX="69826" custScaleY="4679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A025B-CFAA-4382-A0BA-F10757B06BF1}" type="pres">
      <dgm:prSet presAssocID="{AD60B92B-136C-4CA2-842C-501B06C55839}" presName="sibTrans" presStyleLbl="sibTrans2D1" presStyleIdx="1" presStyleCnt="4"/>
      <dgm:spPr/>
      <dgm:t>
        <a:bodyPr/>
        <a:lstStyle/>
        <a:p>
          <a:endParaRPr lang="en-US"/>
        </a:p>
      </dgm:t>
    </dgm:pt>
    <dgm:pt modelId="{41CFD0ED-8C7A-4341-8B5F-83EC9E7C136B}" type="pres">
      <dgm:prSet presAssocID="{AD60B92B-136C-4CA2-842C-501B06C55839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E7CF6C5C-CCD4-42C5-B23F-EFD028414B56}" type="pres">
      <dgm:prSet presAssocID="{9E5321D9-EBE0-41F1-8ED9-B4D086ECB71A}" presName="node" presStyleLbl="node1" presStyleIdx="2" presStyleCnt="5" custScaleX="65785" custScaleY="26279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6F183F-2FD5-40D9-82CC-616828AE63FC}" type="pres">
      <dgm:prSet presAssocID="{1EAA4DE7-1639-49CE-8BD2-318EF3664515}" presName="sibTrans" presStyleLbl="sibTrans2D1" presStyleIdx="2" presStyleCnt="4"/>
      <dgm:spPr/>
      <dgm:t>
        <a:bodyPr/>
        <a:lstStyle/>
        <a:p>
          <a:endParaRPr lang="en-US"/>
        </a:p>
      </dgm:t>
    </dgm:pt>
    <dgm:pt modelId="{7585EDDD-C13C-4A43-AC91-C2F18D841C73}" type="pres">
      <dgm:prSet presAssocID="{1EAA4DE7-1639-49CE-8BD2-318EF3664515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020C8649-BBA4-4CDE-A350-D2135FB331F8}" type="pres">
      <dgm:prSet presAssocID="{4248A774-D1E5-4221-B706-56633A4F55AB}" presName="node" presStyleLbl="node1" presStyleIdx="3" presStyleCnt="5" custScaleX="55872" custScaleY="16532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B83608-2AE2-4FF5-A0E3-AC37C46B68F4}" type="pres">
      <dgm:prSet presAssocID="{EE24BA00-2665-46C9-A612-D93C666D521E}" presName="sibTrans" presStyleLbl="sibTrans2D1" presStyleIdx="3" presStyleCnt="4"/>
      <dgm:spPr/>
      <dgm:t>
        <a:bodyPr/>
        <a:lstStyle/>
        <a:p>
          <a:endParaRPr lang="en-US"/>
        </a:p>
      </dgm:t>
    </dgm:pt>
    <dgm:pt modelId="{3DA84BF8-95D8-44A0-99AA-E15C5C108C2D}" type="pres">
      <dgm:prSet presAssocID="{EE24BA00-2665-46C9-A612-D93C666D521E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6FAD136F-50DD-46AF-8137-D51C516F7080}" type="pres">
      <dgm:prSet presAssocID="{F44C80D2-CE5E-4483-AD8F-5A3E5D5A9BE3}" presName="node" presStyleLbl="node1" presStyleIdx="4" presStyleCnt="5" custScaleX="52855" custScaleY="826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54EF0F9-D5E6-4EB2-9C06-17B544DEA248}" srcId="{E9775DB3-2E7D-4007-9294-A62B3F63F097}" destId="{F44C80D2-CE5E-4483-AD8F-5A3E5D5A9BE3}" srcOrd="4" destOrd="0" parTransId="{87B189C3-7D30-4D2E-AA1C-6E2A66CC52C5}" sibTransId="{AC6DF8F9-943F-4D59-9E6B-65D5F2218103}"/>
    <dgm:cxn modelId="{DD522790-39BB-47D0-AD45-97F8307B46DC}" type="presOf" srcId="{FDAC8997-CD26-43C5-9D57-55EFF432BFEF}" destId="{9BB57580-9E97-4335-90DE-48EE2922D54F}" srcOrd="0" destOrd="0" presId="urn:microsoft.com/office/officeart/2005/8/layout/process1"/>
    <dgm:cxn modelId="{D4C1416F-78EA-49C5-8ED3-7A1403CE478F}" srcId="{E9775DB3-2E7D-4007-9294-A62B3F63F097}" destId="{4248A774-D1E5-4221-B706-56633A4F55AB}" srcOrd="3" destOrd="0" parTransId="{F2134F4F-C73D-4C94-B219-F792D4E2E5CD}" sibTransId="{EE24BA00-2665-46C9-A612-D93C666D521E}"/>
    <dgm:cxn modelId="{A46A302D-B1F0-4749-8B87-6833DA1DF1C0}" type="presOf" srcId="{AD60B92B-136C-4CA2-842C-501B06C55839}" destId="{41CFD0ED-8C7A-4341-8B5F-83EC9E7C136B}" srcOrd="1" destOrd="0" presId="urn:microsoft.com/office/officeart/2005/8/layout/process1"/>
    <dgm:cxn modelId="{A64E6C26-1908-4747-997C-96FA7E8F2AB9}" srcId="{E9775DB3-2E7D-4007-9294-A62B3F63F097}" destId="{1EEF9276-72E0-4B16-81AF-C3164C0D301D}" srcOrd="0" destOrd="0" parTransId="{52DF2783-55E5-4396-B13E-1870FCEBDCB7}" sibTransId="{FDAC8997-CD26-43C5-9D57-55EFF432BFEF}"/>
    <dgm:cxn modelId="{A785CCE9-B8FB-4274-A164-05B7D75816AC}" type="presOf" srcId="{1EAA4DE7-1639-49CE-8BD2-318EF3664515}" destId="{206F183F-2FD5-40D9-82CC-616828AE63FC}" srcOrd="0" destOrd="0" presId="urn:microsoft.com/office/officeart/2005/8/layout/process1"/>
    <dgm:cxn modelId="{2D87616E-9942-48CA-8573-C0C28B555D63}" type="presOf" srcId="{E9775DB3-2E7D-4007-9294-A62B3F63F097}" destId="{C53E862A-26FE-4CEB-8E3D-AA0CAE7F1848}" srcOrd="0" destOrd="0" presId="urn:microsoft.com/office/officeart/2005/8/layout/process1"/>
    <dgm:cxn modelId="{C1A5065C-A6DC-4576-BA7F-F1748EBD6FF5}" type="presOf" srcId="{EE24BA00-2665-46C9-A612-D93C666D521E}" destId="{5EB83608-2AE2-4FF5-A0E3-AC37C46B68F4}" srcOrd="0" destOrd="0" presId="urn:microsoft.com/office/officeart/2005/8/layout/process1"/>
    <dgm:cxn modelId="{FC79333E-6FFB-469A-BC65-D7C4FA4AB3F0}" type="presOf" srcId="{AD60B92B-136C-4CA2-842C-501B06C55839}" destId="{720A025B-CFAA-4382-A0BA-F10757B06BF1}" srcOrd="0" destOrd="0" presId="urn:microsoft.com/office/officeart/2005/8/layout/process1"/>
    <dgm:cxn modelId="{2A4F9DB6-F37E-4F92-945E-2806184C6A2B}" type="presOf" srcId="{3C881626-7F7A-41E4-A3F4-F84B4552DFAF}" destId="{F7691C97-3220-483C-923F-E1D0E20E4219}" srcOrd="0" destOrd="0" presId="urn:microsoft.com/office/officeart/2005/8/layout/process1"/>
    <dgm:cxn modelId="{160BA58B-2392-4240-9529-F6E8521A7EAA}" srcId="{E9775DB3-2E7D-4007-9294-A62B3F63F097}" destId="{9E5321D9-EBE0-41F1-8ED9-B4D086ECB71A}" srcOrd="2" destOrd="0" parTransId="{2D4F809E-A852-44E9-AE89-50B6B8E651AC}" sibTransId="{1EAA4DE7-1639-49CE-8BD2-318EF3664515}"/>
    <dgm:cxn modelId="{3DE26C7A-21F5-4395-9D07-94BBA4C7CA52}" type="presOf" srcId="{1EAA4DE7-1639-49CE-8BD2-318EF3664515}" destId="{7585EDDD-C13C-4A43-AC91-C2F18D841C73}" srcOrd="1" destOrd="0" presId="urn:microsoft.com/office/officeart/2005/8/layout/process1"/>
    <dgm:cxn modelId="{B8002C77-AD23-4E99-9100-F87BD12D5C8A}" type="presOf" srcId="{9E5321D9-EBE0-41F1-8ED9-B4D086ECB71A}" destId="{E7CF6C5C-CCD4-42C5-B23F-EFD028414B56}" srcOrd="0" destOrd="0" presId="urn:microsoft.com/office/officeart/2005/8/layout/process1"/>
    <dgm:cxn modelId="{5300947F-7CDF-4368-A2B8-9DCDE3182F34}" type="presOf" srcId="{EE24BA00-2665-46C9-A612-D93C666D521E}" destId="{3DA84BF8-95D8-44A0-99AA-E15C5C108C2D}" srcOrd="1" destOrd="0" presId="urn:microsoft.com/office/officeart/2005/8/layout/process1"/>
    <dgm:cxn modelId="{143F3786-1E6F-4554-97F1-360128C385E7}" type="presOf" srcId="{F44C80D2-CE5E-4483-AD8F-5A3E5D5A9BE3}" destId="{6FAD136F-50DD-46AF-8137-D51C516F7080}" srcOrd="0" destOrd="0" presId="urn:microsoft.com/office/officeart/2005/8/layout/process1"/>
    <dgm:cxn modelId="{CDE16F30-AC42-4CB2-B498-CF53FDA780AA}" type="presOf" srcId="{1EEF9276-72E0-4B16-81AF-C3164C0D301D}" destId="{A9241F3C-FF3D-4410-B304-CE93ED1870BA}" srcOrd="0" destOrd="0" presId="urn:microsoft.com/office/officeart/2005/8/layout/process1"/>
    <dgm:cxn modelId="{B3AC860D-3F79-4B86-BB78-B7C61A4C5992}" type="presOf" srcId="{FDAC8997-CD26-43C5-9D57-55EFF432BFEF}" destId="{CA6AE0EC-BD54-44D6-98C6-1328C4710C67}" srcOrd="1" destOrd="0" presId="urn:microsoft.com/office/officeart/2005/8/layout/process1"/>
    <dgm:cxn modelId="{48348368-2BA4-44CF-AB43-6B03C3AD75BD}" srcId="{E9775DB3-2E7D-4007-9294-A62B3F63F097}" destId="{3C881626-7F7A-41E4-A3F4-F84B4552DFAF}" srcOrd="1" destOrd="0" parTransId="{7F4EFF3A-8B28-463C-B723-795684D35577}" sibTransId="{AD60B92B-136C-4CA2-842C-501B06C55839}"/>
    <dgm:cxn modelId="{E92448B1-9077-4E5D-87AC-B7462949F64D}" type="presOf" srcId="{4248A774-D1E5-4221-B706-56633A4F55AB}" destId="{020C8649-BBA4-4CDE-A350-D2135FB331F8}" srcOrd="0" destOrd="0" presId="urn:microsoft.com/office/officeart/2005/8/layout/process1"/>
    <dgm:cxn modelId="{B8485186-C6BF-4FF5-AF17-303874773612}" type="presParOf" srcId="{C53E862A-26FE-4CEB-8E3D-AA0CAE7F1848}" destId="{A9241F3C-FF3D-4410-B304-CE93ED1870BA}" srcOrd="0" destOrd="0" presId="urn:microsoft.com/office/officeart/2005/8/layout/process1"/>
    <dgm:cxn modelId="{CE7C9F69-73E5-4B98-BEE3-2EEF25E73CEF}" type="presParOf" srcId="{C53E862A-26FE-4CEB-8E3D-AA0CAE7F1848}" destId="{9BB57580-9E97-4335-90DE-48EE2922D54F}" srcOrd="1" destOrd="0" presId="urn:microsoft.com/office/officeart/2005/8/layout/process1"/>
    <dgm:cxn modelId="{25943E29-8592-4543-A1C2-1F3C129763AD}" type="presParOf" srcId="{9BB57580-9E97-4335-90DE-48EE2922D54F}" destId="{CA6AE0EC-BD54-44D6-98C6-1328C4710C67}" srcOrd="0" destOrd="0" presId="urn:microsoft.com/office/officeart/2005/8/layout/process1"/>
    <dgm:cxn modelId="{32F9D877-3862-425B-8086-E8AF0D8B9DF0}" type="presParOf" srcId="{C53E862A-26FE-4CEB-8E3D-AA0CAE7F1848}" destId="{F7691C97-3220-483C-923F-E1D0E20E4219}" srcOrd="2" destOrd="0" presId="urn:microsoft.com/office/officeart/2005/8/layout/process1"/>
    <dgm:cxn modelId="{60F23A39-4C3B-436A-BE3B-FE61E7E5B595}" type="presParOf" srcId="{C53E862A-26FE-4CEB-8E3D-AA0CAE7F1848}" destId="{720A025B-CFAA-4382-A0BA-F10757B06BF1}" srcOrd="3" destOrd="0" presId="urn:microsoft.com/office/officeart/2005/8/layout/process1"/>
    <dgm:cxn modelId="{52DB0EA1-5F90-4EC7-93CA-899549538F21}" type="presParOf" srcId="{720A025B-CFAA-4382-A0BA-F10757B06BF1}" destId="{41CFD0ED-8C7A-4341-8B5F-83EC9E7C136B}" srcOrd="0" destOrd="0" presId="urn:microsoft.com/office/officeart/2005/8/layout/process1"/>
    <dgm:cxn modelId="{CCFA1736-CB99-410F-90F9-C16C21874A8C}" type="presParOf" srcId="{C53E862A-26FE-4CEB-8E3D-AA0CAE7F1848}" destId="{E7CF6C5C-CCD4-42C5-B23F-EFD028414B56}" srcOrd="4" destOrd="0" presId="urn:microsoft.com/office/officeart/2005/8/layout/process1"/>
    <dgm:cxn modelId="{CB059407-78D3-4830-9255-0766103930F4}" type="presParOf" srcId="{C53E862A-26FE-4CEB-8E3D-AA0CAE7F1848}" destId="{206F183F-2FD5-40D9-82CC-616828AE63FC}" srcOrd="5" destOrd="0" presId="urn:microsoft.com/office/officeart/2005/8/layout/process1"/>
    <dgm:cxn modelId="{60EE9FAA-B2CD-4648-818C-D6896D45A66C}" type="presParOf" srcId="{206F183F-2FD5-40D9-82CC-616828AE63FC}" destId="{7585EDDD-C13C-4A43-AC91-C2F18D841C73}" srcOrd="0" destOrd="0" presId="urn:microsoft.com/office/officeart/2005/8/layout/process1"/>
    <dgm:cxn modelId="{46BDC24A-F708-4F49-A499-DCA9347AA05F}" type="presParOf" srcId="{C53E862A-26FE-4CEB-8E3D-AA0CAE7F1848}" destId="{020C8649-BBA4-4CDE-A350-D2135FB331F8}" srcOrd="6" destOrd="0" presId="urn:microsoft.com/office/officeart/2005/8/layout/process1"/>
    <dgm:cxn modelId="{DB230B7D-4F37-4E91-AE08-09877E4AFC56}" type="presParOf" srcId="{C53E862A-26FE-4CEB-8E3D-AA0CAE7F1848}" destId="{5EB83608-2AE2-4FF5-A0E3-AC37C46B68F4}" srcOrd="7" destOrd="0" presId="urn:microsoft.com/office/officeart/2005/8/layout/process1"/>
    <dgm:cxn modelId="{3D0FD459-5356-4F59-AF59-583F66E9A199}" type="presParOf" srcId="{5EB83608-2AE2-4FF5-A0E3-AC37C46B68F4}" destId="{3DA84BF8-95D8-44A0-99AA-E15C5C108C2D}" srcOrd="0" destOrd="0" presId="urn:microsoft.com/office/officeart/2005/8/layout/process1"/>
    <dgm:cxn modelId="{3612CE67-CC7B-409F-904C-AB054E2AADA9}" type="presParOf" srcId="{C53E862A-26FE-4CEB-8E3D-AA0CAE7F1848}" destId="{6FAD136F-50DD-46AF-8137-D51C516F7080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BA08C0-4423-4B8B-AD7C-E25CC8FD698F}">
      <dsp:nvSpPr>
        <dsp:cNvPr id="0" name=""/>
        <dsp:cNvSpPr/>
      </dsp:nvSpPr>
      <dsp:spPr>
        <a:xfrm rot="16200000">
          <a:off x="832614" y="-832614"/>
          <a:ext cx="1382771" cy="304800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Unsupervised</a:t>
          </a:r>
          <a:br>
            <a:rPr lang="en-US" sz="2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Learning</a:t>
          </a:r>
          <a:endParaRPr lang="en-US" sz="2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5400000">
        <a:off x="-1" y="1"/>
        <a:ext cx="3048000" cy="1037078"/>
      </dsp:txXfrm>
    </dsp:sp>
    <dsp:sp modelId="{17AFE58A-D45B-44BE-943D-ABBE0435D15E}">
      <dsp:nvSpPr>
        <dsp:cNvPr id="0" name=""/>
        <dsp:cNvSpPr/>
      </dsp:nvSpPr>
      <dsp:spPr>
        <a:xfrm>
          <a:off x="3048000" y="0"/>
          <a:ext cx="3048000" cy="1382771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Supervised</a:t>
          </a:r>
          <a:br>
            <a:rPr lang="en-US" sz="2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Learning</a:t>
          </a:r>
          <a:endParaRPr lang="en-US" sz="2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048000" y="0"/>
        <a:ext cx="3048000" cy="1037078"/>
      </dsp:txXfrm>
    </dsp:sp>
    <dsp:sp modelId="{CE30E112-9790-4B69-8FA3-0B980BCE98D6}">
      <dsp:nvSpPr>
        <dsp:cNvPr id="0" name=""/>
        <dsp:cNvSpPr/>
      </dsp:nvSpPr>
      <dsp:spPr>
        <a:xfrm rot="10800000">
          <a:off x="0" y="1382771"/>
          <a:ext cx="3048000" cy="1382771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Semi-supervised</a:t>
          </a:r>
          <a:br>
            <a:rPr lang="en-US" sz="2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Learning</a:t>
          </a:r>
          <a:endParaRPr lang="en-US" sz="2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0" y="1728464"/>
        <a:ext cx="3048000" cy="1037078"/>
      </dsp:txXfrm>
    </dsp:sp>
    <dsp:sp modelId="{10BC7BB3-969F-40CC-AD22-2941D314EA3B}">
      <dsp:nvSpPr>
        <dsp:cNvPr id="0" name=""/>
        <dsp:cNvSpPr/>
      </dsp:nvSpPr>
      <dsp:spPr>
        <a:xfrm rot="5400000">
          <a:off x="3880614" y="550157"/>
          <a:ext cx="1382771" cy="304800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Reinforcement</a:t>
          </a:r>
          <a:br>
            <a:rPr lang="en-US" sz="2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Learning</a:t>
          </a:r>
          <a:endParaRPr lang="en-US" sz="2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3047999" y="1728464"/>
        <a:ext cx="3048000" cy="1037078"/>
      </dsp:txXfrm>
    </dsp:sp>
    <dsp:sp modelId="{64EBC14B-0BBB-4684-B6C2-E69D739072B8}">
      <dsp:nvSpPr>
        <dsp:cNvPr id="0" name=""/>
        <dsp:cNvSpPr/>
      </dsp:nvSpPr>
      <dsp:spPr>
        <a:xfrm>
          <a:off x="1689658" y="869244"/>
          <a:ext cx="2716682" cy="1027053"/>
        </a:xfrm>
        <a:prstGeom prst="ellipse">
          <a:avLst/>
        </a:prstGeom>
        <a:gradFill rotWithShape="1">
          <a:gsLst>
            <a:gs pos="0">
              <a:schemeClr val="dk1">
                <a:tint val="67000"/>
                <a:satMod val="105000"/>
                <a:lumMod val="110000"/>
              </a:schemeClr>
            </a:gs>
            <a:gs pos="50000">
              <a:schemeClr val="dk1">
                <a:tint val="73000"/>
                <a:satMod val="103000"/>
                <a:lumMod val="105000"/>
              </a:schemeClr>
            </a:gs>
            <a:gs pos="100000">
              <a:schemeClr val="dk1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dk1"/>
          </a:solidFill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Deep Learning</a:t>
          </a:r>
          <a:endParaRPr lang="en-US" sz="2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087507" y="1019652"/>
        <a:ext cx="1920984" cy="7262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241F3C-FF3D-4410-B304-CE93ED1870BA}">
      <dsp:nvSpPr>
        <dsp:cNvPr id="0" name=""/>
        <dsp:cNvSpPr/>
      </dsp:nvSpPr>
      <dsp:spPr>
        <a:xfrm>
          <a:off x="3261" y="339329"/>
          <a:ext cx="901285" cy="19121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784</a:t>
          </a:r>
          <a:endParaRPr lang="en-US" sz="1900" kern="1200" dirty="0"/>
        </a:p>
      </dsp:txBody>
      <dsp:txXfrm>
        <a:off x="29659" y="365727"/>
        <a:ext cx="848489" cy="1859345"/>
      </dsp:txXfrm>
    </dsp:sp>
    <dsp:sp modelId="{9BB57580-9E97-4335-90DE-48EE2922D54F}">
      <dsp:nvSpPr>
        <dsp:cNvPr id="0" name=""/>
        <dsp:cNvSpPr/>
      </dsp:nvSpPr>
      <dsp:spPr>
        <a:xfrm>
          <a:off x="1032859" y="1136291"/>
          <a:ext cx="272024" cy="3182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/>
        </a:p>
      </dsp:txBody>
      <dsp:txXfrm>
        <a:off x="1032859" y="1199934"/>
        <a:ext cx="190417" cy="190930"/>
      </dsp:txXfrm>
    </dsp:sp>
    <dsp:sp modelId="{F7691C97-3220-483C-923F-E1D0E20E4219}">
      <dsp:nvSpPr>
        <dsp:cNvPr id="0" name=""/>
        <dsp:cNvSpPr/>
      </dsp:nvSpPr>
      <dsp:spPr>
        <a:xfrm>
          <a:off x="1417799" y="0"/>
          <a:ext cx="895960" cy="2590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1000</a:t>
          </a:r>
          <a:endParaRPr lang="en-US" sz="1900" kern="1200" dirty="0"/>
        </a:p>
      </dsp:txBody>
      <dsp:txXfrm>
        <a:off x="1444041" y="26242"/>
        <a:ext cx="843476" cy="2538316"/>
      </dsp:txXfrm>
    </dsp:sp>
    <dsp:sp modelId="{720A025B-CFAA-4382-A0BA-F10757B06BF1}">
      <dsp:nvSpPr>
        <dsp:cNvPr id="0" name=""/>
        <dsp:cNvSpPr/>
      </dsp:nvSpPr>
      <dsp:spPr>
        <a:xfrm>
          <a:off x="2442072" y="1136291"/>
          <a:ext cx="272024" cy="3182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442072" y="1199934"/>
        <a:ext cx="190417" cy="190930"/>
      </dsp:txXfrm>
    </dsp:sp>
    <dsp:sp modelId="{E7CF6C5C-CCD4-42C5-B23F-EFD028414B56}">
      <dsp:nvSpPr>
        <dsp:cNvPr id="0" name=""/>
        <dsp:cNvSpPr/>
      </dsp:nvSpPr>
      <dsp:spPr>
        <a:xfrm>
          <a:off x="2827012" y="567927"/>
          <a:ext cx="844108" cy="14549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500</a:t>
          </a:r>
          <a:endParaRPr lang="en-US" sz="1900" kern="1200" dirty="0"/>
        </a:p>
      </dsp:txBody>
      <dsp:txXfrm>
        <a:off x="2851735" y="592650"/>
        <a:ext cx="794662" cy="1405499"/>
      </dsp:txXfrm>
    </dsp:sp>
    <dsp:sp modelId="{206F183F-2FD5-40D9-82CC-616828AE63FC}">
      <dsp:nvSpPr>
        <dsp:cNvPr id="0" name=""/>
        <dsp:cNvSpPr/>
      </dsp:nvSpPr>
      <dsp:spPr>
        <a:xfrm>
          <a:off x="3799434" y="1136291"/>
          <a:ext cx="272024" cy="3182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3799434" y="1199934"/>
        <a:ext cx="190417" cy="190930"/>
      </dsp:txXfrm>
    </dsp:sp>
    <dsp:sp modelId="{020C8649-BBA4-4CDE-A350-D2135FB331F8}">
      <dsp:nvSpPr>
        <dsp:cNvPr id="0" name=""/>
        <dsp:cNvSpPr/>
      </dsp:nvSpPr>
      <dsp:spPr>
        <a:xfrm>
          <a:off x="4184374" y="837755"/>
          <a:ext cx="716911" cy="9152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250</a:t>
          </a:r>
          <a:endParaRPr lang="en-US" sz="1900" kern="1200" dirty="0"/>
        </a:p>
      </dsp:txBody>
      <dsp:txXfrm>
        <a:off x="4205372" y="858753"/>
        <a:ext cx="674915" cy="873293"/>
      </dsp:txXfrm>
    </dsp:sp>
    <dsp:sp modelId="{5EB83608-2AE2-4FF5-A0E3-AC37C46B68F4}">
      <dsp:nvSpPr>
        <dsp:cNvPr id="0" name=""/>
        <dsp:cNvSpPr/>
      </dsp:nvSpPr>
      <dsp:spPr>
        <a:xfrm>
          <a:off x="5029599" y="1136291"/>
          <a:ext cx="272024" cy="3182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29599" y="1199934"/>
        <a:ext cx="190417" cy="190930"/>
      </dsp:txXfrm>
    </dsp:sp>
    <dsp:sp modelId="{6FAD136F-50DD-46AF-8137-D51C516F7080}">
      <dsp:nvSpPr>
        <dsp:cNvPr id="0" name=""/>
        <dsp:cNvSpPr/>
      </dsp:nvSpPr>
      <dsp:spPr>
        <a:xfrm>
          <a:off x="5414538" y="1066577"/>
          <a:ext cx="678199" cy="4576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30</a:t>
          </a:r>
          <a:endParaRPr lang="en-US" sz="1900" kern="1200" dirty="0"/>
        </a:p>
      </dsp:txBody>
      <dsp:txXfrm>
        <a:off x="5427942" y="1079981"/>
        <a:ext cx="651391" cy="4308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fld id="{CF9B6FA1-485B-4096-870B-7A0ABBBA3EAC}" type="datetimeFigureOut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fld id="{91537B32-4E65-425A-B4CB-00F6CCDD8D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849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37B32-4E65-425A-B4CB-00F6CCDD8D6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2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37B32-4E65-425A-B4CB-00F6CCDD8D6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331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37B32-4E65-425A-B4CB-00F6CCDD8D6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491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37B32-4E65-425A-B4CB-00F6CCDD8D6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42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341340"/>
            <a:ext cx="6270922" cy="1573670"/>
          </a:xfrm>
        </p:spPr>
        <p:txBody>
          <a:bodyPr anchor="b">
            <a:noAutofit/>
          </a:bodyPr>
          <a:lstStyle>
            <a:lvl1pPr algn="ctr">
              <a:defRPr sz="54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2967210"/>
            <a:ext cx="5123755" cy="814678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725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4840039"/>
            <a:ext cx="1205958" cy="30346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3EA30DF-95FD-405E-BFBA-4B9C8B464E32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4840039"/>
            <a:ext cx="5267533" cy="303461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4840039"/>
            <a:ext cx="1197219" cy="30346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64644" y="558352"/>
            <a:ext cx="8005588" cy="4012253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913963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1721644"/>
            <a:ext cx="7200900" cy="2678906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8D616-20C4-4F23-A64C-0691E2A31EAF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703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7421" y="468117"/>
            <a:ext cx="1174325" cy="39324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468117"/>
            <a:ext cx="6134731" cy="39324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2E606-61D9-45EB-AAFD-97F53E94FD31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467600" y="0"/>
            <a:ext cx="1676400" cy="8953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100" dirty="0" smtClean="0">
                <a:solidFill>
                  <a:schemeClr val="tx1"/>
                </a:solidFill>
                <a:latin typeface="Times New Roman" pitchFamily="18" charset="0"/>
                <a:cs typeface="B Nazanin" pitchFamily="2" charset="-78"/>
              </a:rPr>
              <a:t>در</a:t>
            </a:r>
            <a:r>
              <a:rPr lang="fa-IR" sz="1100" baseline="0" dirty="0" smtClean="0">
                <a:solidFill>
                  <a:schemeClr val="tx1"/>
                </a:solidFill>
                <a:latin typeface="Times New Roman" pitchFamily="18" charset="0"/>
                <a:cs typeface="B Nazanin" pitchFamily="2" charset="-78"/>
              </a:rPr>
              <a:t> این قسمت چیزی ننویسید، زیرا لوگوی فرادرس قرار می گیرد.</a:t>
            </a:r>
            <a:endParaRPr lang="en-US" sz="1100" dirty="0">
              <a:solidFill>
                <a:schemeClr val="tx1"/>
              </a:solidFill>
              <a:latin typeface="Times New Roman" pitchFamily="18" charset="0"/>
              <a:cs typeface="B Nazanin" pitchFamily="2" charset="-7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7467600" y="0"/>
            <a:ext cx="1676400" cy="8953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100" dirty="0" smtClean="0">
                <a:solidFill>
                  <a:schemeClr val="tx1"/>
                </a:solidFill>
                <a:latin typeface="Times New Roman" pitchFamily="18" charset="0"/>
                <a:cs typeface="B Nazanin" pitchFamily="2" charset="-78"/>
              </a:rPr>
              <a:t>در</a:t>
            </a:r>
            <a:r>
              <a:rPr lang="fa-IR" sz="1100" baseline="0" dirty="0" smtClean="0">
                <a:solidFill>
                  <a:schemeClr val="tx1"/>
                </a:solidFill>
                <a:latin typeface="Times New Roman" pitchFamily="18" charset="0"/>
                <a:cs typeface="B Nazanin" pitchFamily="2" charset="-78"/>
              </a:rPr>
              <a:t> این قسمت چیزی ننویسید، زیرا لوگوی فرادرس قرار می گیرد.</a:t>
            </a:r>
            <a:endParaRPr lang="en-US" sz="1100" dirty="0">
              <a:solidFill>
                <a:schemeClr val="tx1"/>
              </a:solidFill>
              <a:latin typeface="Times New Roman" pitchFamily="18" charset="0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20267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514351"/>
            <a:ext cx="7200900" cy="609600"/>
          </a:xfrm>
        </p:spPr>
        <p:txBody>
          <a:bodyPr>
            <a:normAutofit/>
          </a:bodyPr>
          <a:lstStyle>
            <a:lvl1pPr>
              <a:defRPr sz="2800">
                <a:cs typeface="B Mitra" panose="00000400000000000000" pitchFamily="2" charset="-78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cs typeface="B Mitra" panose="00000400000000000000" pitchFamily="2" charset="-78"/>
              </a:defRPr>
            </a:lvl1pPr>
            <a:lvl2pPr>
              <a:defRPr>
                <a:cs typeface="B Mitra" panose="00000400000000000000" pitchFamily="2" charset="-78"/>
              </a:defRPr>
            </a:lvl2pPr>
            <a:lvl3pPr>
              <a:defRPr>
                <a:cs typeface="B Mitra" panose="00000400000000000000" pitchFamily="2" charset="-78"/>
              </a:defRPr>
            </a:lvl3pPr>
            <a:lvl4pPr>
              <a:defRPr>
                <a:cs typeface="B Mitra" panose="00000400000000000000" pitchFamily="2" charset="-78"/>
              </a:defRPr>
            </a:lvl4pPr>
            <a:lvl5pPr>
              <a:defRPr>
                <a:cs typeface="B Mitra" panose="00000400000000000000" pitchFamily="2" charset="-78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6EC05-0FC6-4B3E-A0BB-503147EBAFC7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090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976020"/>
            <a:ext cx="7209728" cy="2139553"/>
          </a:xfrm>
        </p:spPr>
        <p:txBody>
          <a:bodyPr anchor="b">
            <a:normAutofit/>
          </a:bodyPr>
          <a:lstStyle>
            <a:lvl1pPr algn="r">
              <a:defRPr sz="54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3162246"/>
            <a:ext cx="7209728" cy="857493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4840039"/>
            <a:ext cx="1216807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29DD2DE-8319-4156-9997-5E3FC01F2440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4840039"/>
            <a:ext cx="5267533" cy="303461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4840039"/>
            <a:ext cx="119721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6113972" y="1264239"/>
            <a:ext cx="2456260" cy="3306366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871649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1714500"/>
            <a:ext cx="3335840" cy="268605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1714500"/>
            <a:ext cx="3335840" cy="268605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AEE71-3A41-4514-ACCA-8E63BA20673B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043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1755648"/>
            <a:ext cx="3332988" cy="617934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25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2478906"/>
            <a:ext cx="3332988" cy="192164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1" y="1755648"/>
            <a:ext cx="3332988" cy="617934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25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1" y="2478906"/>
            <a:ext cx="3332988" cy="192164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97F31-8722-459B-8A84-F10AFAC348D1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524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EA3D9-6F54-4710-8191-92B18C1A907C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780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8192-14B8-4647-A12D-F18B5E551158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764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282"/>
            <a:ext cx="3977640" cy="5143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514350"/>
            <a:ext cx="2891790" cy="1618413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36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514351"/>
            <a:ext cx="3909060" cy="3881438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142258"/>
            <a:ext cx="2891790" cy="225829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125"/>
              </a:spcAft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4840039"/>
            <a:ext cx="90342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E2A289E-2E50-48E9-82D6-BDF548121AE1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4840039"/>
            <a:ext cx="1780256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>
              <a:solidFill>
                <a:srgbClr val="455F5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4840039"/>
            <a:ext cx="119721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>
                <a:solidFill>
                  <a:srgbClr val="455F51"/>
                </a:solidFill>
              </a:rPr>
              <a:pPr/>
              <a:t>‹#›</a:t>
            </a:fld>
            <a:endParaRPr lang="en-US" dirty="0">
              <a:solidFill>
                <a:srgbClr val="455F51"/>
              </a:solidFill>
            </a:endParaRPr>
          </a:p>
        </p:txBody>
      </p:sp>
      <p:sp>
        <p:nvSpPr>
          <p:cNvPr id="9" name="Rectangle 8" title="Divider Bar"/>
          <p:cNvSpPr/>
          <p:nvPr/>
        </p:nvSpPr>
        <p:spPr>
          <a:xfrm>
            <a:off x="3977640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62103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282"/>
            <a:ext cx="3977640" cy="5143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514350"/>
            <a:ext cx="2891790" cy="1618413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36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51434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141976"/>
            <a:ext cx="2891790" cy="2258574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125"/>
              </a:spcAft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4840039"/>
            <a:ext cx="90342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CA9AB57-7A2D-495B-A8DE-4CAD9D13607C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4840039"/>
            <a:ext cx="1780256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4840039"/>
            <a:ext cx="119721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3977640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92445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1714500"/>
            <a:ext cx="7200900" cy="2686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4840039"/>
            <a:ext cx="903429" cy="303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pPr defTabSz="457200"/>
            <a:fld id="{3C8A2DE5-286A-48A8-AD5B-867309DD8C54}" type="datetime1">
              <a:rPr lang="en-US" smtClean="0"/>
              <a:pPr defTabSz="457200"/>
              <a:t>2019-12-30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pPr defTabSz="4572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2"/>
                </a:solidFill>
              </a:defRPr>
            </a:lvl1pPr>
          </a:lstStyle>
          <a:p>
            <a:pPr defTabSz="457200"/>
            <a:fld id="{4FAB73BC-B049-4115-A692-8D63A059BFB8}" type="slidenum">
              <a:rPr lang="en-US" smtClean="0"/>
              <a:pPr defTabSz="457200"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358571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75208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33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88036" indent="-288036" algn="l" defTabSz="685800" rtl="0" eaLnBrk="1" latinLnBrk="0" hangingPunct="1">
        <a:lnSpc>
          <a:spcPct val="94000"/>
        </a:lnSpc>
        <a:spcBef>
          <a:spcPts val="750"/>
        </a:spcBef>
        <a:spcAft>
          <a:spcPts val="150"/>
        </a:spcAft>
        <a:buFont typeface="Franklin Gothic Book" panose="020B0503020102020204" pitchFamily="34" charset="0"/>
        <a:buChar char="■"/>
        <a:defRPr sz="15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5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0287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35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3716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35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17145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2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0574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2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24003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7432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05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0861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colah.github.io/posts/2015-08-Understanding-LSTMs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8328" y="4052601"/>
            <a:ext cx="7772400" cy="505330"/>
          </a:xfrm>
        </p:spPr>
        <p:txBody>
          <a:bodyPr>
            <a:normAutofit fontScale="90000"/>
          </a:bodyPr>
          <a:lstStyle/>
          <a:p>
            <a:pPr rtl="1"/>
            <a:r>
              <a:rPr lang="fa-IR" sz="2000" b="1" dirty="0" smtClean="0">
                <a:solidFill>
                  <a:schemeClr val="bg2">
                    <a:lumMod val="10000"/>
                  </a:schemeClr>
                </a:solidFill>
              </a:rPr>
              <a:t/>
            </a:r>
            <a:br>
              <a:rPr lang="fa-IR" sz="2000" b="1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fa-IR" sz="1400" b="1" dirty="0" smtClean="0">
                <a:solidFill>
                  <a:srgbClr val="002060"/>
                </a:solidFill>
                <a:cs typeface="B Mitra" panose="00000400000000000000" pitchFamily="2" charset="-78"/>
              </a:rPr>
              <a:t>سعید محققی</a:t>
            </a:r>
            <a:r>
              <a:rPr lang="en-US" sz="1200" b="1" dirty="0">
                <a:solidFill>
                  <a:srgbClr val="002060"/>
                </a:solidFill>
                <a:cs typeface="B Mitra" panose="00000400000000000000" pitchFamily="2" charset="-78"/>
              </a:rPr>
              <a:t> </a:t>
            </a:r>
            <a:r>
              <a:rPr lang="en-US" sz="1200" b="1" dirty="0" smtClean="0">
                <a:solidFill>
                  <a:srgbClr val="002060"/>
                </a:solidFill>
                <a:cs typeface="B Mitra" panose="00000400000000000000" pitchFamily="2" charset="-78"/>
              </a:rPr>
              <a:t>/ </a:t>
            </a:r>
            <a:r>
              <a:rPr lang="fa-IR" sz="1200" b="1" dirty="0" smtClean="0">
                <a:solidFill>
                  <a:srgbClr val="002060"/>
                </a:solidFill>
                <a:cs typeface="B Mitra" panose="00000400000000000000" pitchFamily="2" charset="-78"/>
              </a:rPr>
              <a:t>دانشگاه شاهد</a:t>
            </a:r>
            <a:r>
              <a:rPr lang="en-US" sz="1200" b="1" dirty="0" smtClean="0">
                <a:solidFill>
                  <a:srgbClr val="002060"/>
                </a:solidFill>
                <a:cs typeface="B Mitra" panose="00000400000000000000" pitchFamily="2" charset="-78"/>
              </a:rPr>
              <a:t> / </a:t>
            </a:r>
            <a:r>
              <a:rPr lang="fa-IR" sz="1200" b="1" dirty="0" smtClean="0">
                <a:solidFill>
                  <a:srgbClr val="002060"/>
                </a:solidFill>
                <a:cs typeface="B Mitra" panose="00000400000000000000" pitchFamily="2" charset="-78"/>
              </a:rPr>
              <a:t>زمستان 1398</a:t>
            </a:r>
            <a:endParaRPr lang="en-US" sz="1200" b="1" dirty="0">
              <a:solidFill>
                <a:srgbClr val="002060"/>
              </a:solidFill>
              <a:cs typeface="B Mitra" panose="00000400000000000000" pitchFamily="2" charset="-7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85800" y="1859085"/>
            <a:ext cx="7772400" cy="1102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1"/>
            <a:r>
              <a:rPr lang="fa-IR" sz="3600" b="1" dirty="0" smtClean="0">
                <a:solidFill>
                  <a:srgbClr val="002060"/>
                </a:solidFill>
                <a:latin typeface="Times New Roman" pitchFamily="18" charset="0"/>
                <a:cs typeface="B Nazanin" pitchFamily="2" charset="-78"/>
              </a:rPr>
              <a:t>آموزش یادگیری عمیق</a:t>
            </a:r>
            <a:br>
              <a:rPr lang="fa-IR" sz="3600" b="1" dirty="0" smtClean="0">
                <a:solidFill>
                  <a:srgbClr val="002060"/>
                </a:solidFill>
                <a:latin typeface="Times New Roman" pitchFamily="18" charset="0"/>
                <a:cs typeface="B Nazanin" pitchFamily="2" charset="-78"/>
              </a:rPr>
            </a:br>
            <a:r>
              <a:rPr lang="en-US" sz="3600" b="1" dirty="0" smtClean="0">
                <a:solidFill>
                  <a:srgbClr val="002060"/>
                </a:solidFill>
                <a:latin typeface="Times New Roman" pitchFamily="18" charset="0"/>
                <a:cs typeface="B Nazanin" pitchFamily="2" charset="-78"/>
              </a:rPr>
              <a:t>Deep Learning</a:t>
            </a:r>
            <a:endParaRPr lang="en-US" sz="1200" b="1" dirty="0">
              <a:solidFill>
                <a:srgbClr val="002060"/>
              </a:solidFill>
              <a:latin typeface="Times New Roman" pitchFamily="18" charset="0"/>
              <a:cs typeface="B Nazanin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97690" y="2983882"/>
            <a:ext cx="3148619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2800" dirty="0" smtClean="0">
                <a:solidFill>
                  <a:schemeClr val="accent1">
                    <a:lumMod val="75000"/>
                  </a:schemeClr>
                </a:solidFill>
                <a:cs typeface="B Mitra" panose="00000400000000000000" pitchFamily="2" charset="-78"/>
              </a:rPr>
              <a:t>« روش‌های </a:t>
            </a:r>
            <a:r>
              <a:rPr lang="fa-IR" sz="2800" dirty="0">
                <a:solidFill>
                  <a:schemeClr val="accent1">
                    <a:lumMod val="75000"/>
                  </a:schemeClr>
                </a:solidFill>
                <a:cs typeface="B Mitra" panose="00000400000000000000" pitchFamily="2" charset="-78"/>
              </a:rPr>
              <a:t>یادگیری </a:t>
            </a:r>
            <a:r>
              <a:rPr lang="fa-IR" sz="2800" dirty="0" smtClean="0">
                <a:solidFill>
                  <a:schemeClr val="accent1">
                    <a:lumMod val="75000"/>
                  </a:schemeClr>
                </a:solidFill>
                <a:cs typeface="B Mitra" panose="00000400000000000000" pitchFamily="2" charset="-78"/>
              </a:rPr>
              <a:t>عمیق »</a:t>
            </a:r>
            <a:endParaRPr lang="en-US" sz="2800" dirty="0">
              <a:solidFill>
                <a:schemeClr val="accent1">
                  <a:lumMod val="75000"/>
                </a:schemeClr>
              </a:solidFill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0451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شبکه عصبی بازگشتی (</a:t>
            </a:r>
            <a:r>
              <a:rPr lang="en-US" dirty="0" smtClean="0"/>
              <a:t>RNN</a:t>
            </a:r>
            <a:r>
              <a:rPr lang="fa-IR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fa-IR" sz="2400" dirty="0" smtClean="0"/>
              <a:t>شبکه عصبی با حلقه‌های بازگشتی</a:t>
            </a:r>
          </a:p>
          <a:p>
            <a:pPr algn="r" rtl="1">
              <a:lnSpc>
                <a:spcPct val="150000"/>
              </a:lnSpc>
            </a:pPr>
            <a:r>
              <a:rPr lang="fa-IR" sz="2400" dirty="0" smtClean="0"/>
              <a:t>استفاده از اطلاعات قبلی برای داده جدید (حافظه کوتاه مدت)</a:t>
            </a:r>
          </a:p>
          <a:p>
            <a:pPr algn="r" rtl="1">
              <a:lnSpc>
                <a:spcPct val="150000"/>
              </a:lnSpc>
            </a:pPr>
            <a:r>
              <a:rPr lang="fa-IR" sz="2400" dirty="0" smtClean="0"/>
              <a:t>مناسب برای داده‌های دنباله دار و زمان دار</a:t>
            </a:r>
          </a:p>
          <a:p>
            <a:pPr algn="r" rtl="1">
              <a:lnSpc>
                <a:spcPct val="150000"/>
              </a:lnSpc>
            </a:pPr>
            <a:r>
              <a:rPr lang="fa-IR" sz="2400" dirty="0" smtClean="0"/>
              <a:t>منبع: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95450" y="3943350"/>
            <a:ext cx="5867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http://colah.github.io/posts/2015-08-Understanding-LSTMs/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45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19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200" y="2647951"/>
            <a:ext cx="3197025" cy="5296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شبکه عصبی بازگشتی (</a:t>
            </a:r>
            <a:r>
              <a:rPr lang="en-US" dirty="0" smtClean="0"/>
              <a:t>RNN</a:t>
            </a:r>
            <a:r>
              <a:rPr lang="fa-IR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400" dirty="0" smtClean="0"/>
              <a:t>ورودی‌ها و حالت‌ها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763997"/>
            <a:ext cx="1600200" cy="2484153"/>
          </a:xfrm>
          <a:prstGeom prst="rect">
            <a:avLst/>
          </a:prstGeom>
        </p:spPr>
      </p:pic>
      <p:sp>
        <p:nvSpPr>
          <p:cNvPr id="7" name="Shape 200"/>
          <p:cNvSpPr/>
          <p:nvPr/>
        </p:nvSpPr>
        <p:spPr>
          <a:xfrm>
            <a:off x="3066893" y="2647951"/>
            <a:ext cx="514507" cy="509035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202"/>
          <p:cNvSpPr/>
          <p:nvPr/>
        </p:nvSpPr>
        <p:spPr>
          <a:xfrm>
            <a:off x="4795725" y="2651015"/>
            <a:ext cx="778599" cy="509035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204"/>
          <p:cNvSpPr/>
          <p:nvPr/>
        </p:nvSpPr>
        <p:spPr>
          <a:xfrm>
            <a:off x="5715000" y="2651015"/>
            <a:ext cx="454824" cy="50903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206"/>
          <p:cNvSpPr/>
          <p:nvPr/>
        </p:nvSpPr>
        <p:spPr>
          <a:xfrm>
            <a:off x="4051632" y="2647951"/>
            <a:ext cx="596568" cy="509035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201"/>
          <p:cNvSpPr txBox="1"/>
          <p:nvPr/>
        </p:nvSpPr>
        <p:spPr>
          <a:xfrm>
            <a:off x="2610590" y="1733550"/>
            <a:ext cx="1427111" cy="56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a-IR" sz="2400" dirty="0" smtClean="0">
                <a:solidFill>
                  <a:srgbClr val="0000FF"/>
                </a:solidFill>
                <a:cs typeface="B Nazanin" panose="00000400000000000000" pitchFamily="2" charset="-78"/>
              </a:rPr>
              <a:t>حالت جدید</a:t>
            </a:r>
            <a:endParaRPr lang="en" sz="2400" dirty="0">
              <a:solidFill>
                <a:srgbClr val="0000FF"/>
              </a:solidFill>
              <a:cs typeface="B Nazanin" panose="00000400000000000000" pitchFamily="2" charset="-78"/>
            </a:endParaRPr>
          </a:p>
        </p:txBody>
      </p:sp>
      <p:sp>
        <p:nvSpPr>
          <p:cNvPr id="12" name="Shape 203"/>
          <p:cNvSpPr txBox="1"/>
          <p:nvPr/>
        </p:nvSpPr>
        <p:spPr>
          <a:xfrm>
            <a:off x="4575424" y="3422975"/>
            <a:ext cx="1219200" cy="56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a-IR" sz="2400" dirty="0" smtClean="0">
                <a:solidFill>
                  <a:srgbClr val="38761D"/>
                </a:solidFill>
                <a:cs typeface="B Nazanin" panose="00000400000000000000" pitchFamily="2" charset="-78"/>
              </a:rPr>
              <a:t>حالت قبلی</a:t>
            </a:r>
            <a:endParaRPr lang="en" sz="2400" dirty="0">
              <a:solidFill>
                <a:srgbClr val="38761D"/>
              </a:solidFill>
              <a:cs typeface="B Nazanin" panose="00000400000000000000" pitchFamily="2" charset="-78"/>
            </a:endParaRPr>
          </a:p>
        </p:txBody>
      </p:sp>
      <p:sp>
        <p:nvSpPr>
          <p:cNvPr id="13" name="Shape 205"/>
          <p:cNvSpPr txBox="1"/>
          <p:nvPr/>
        </p:nvSpPr>
        <p:spPr>
          <a:xfrm>
            <a:off x="5715000" y="3405389"/>
            <a:ext cx="1447800" cy="56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a-IR" sz="2400" dirty="0" smtClean="0">
                <a:solidFill>
                  <a:srgbClr val="FF0000"/>
                </a:solidFill>
                <a:cs typeface="B Nazanin" panose="00000400000000000000" pitchFamily="2" charset="-78"/>
              </a:rPr>
              <a:t>ورودی جدید</a:t>
            </a:r>
            <a:endParaRPr lang="en" sz="2400" dirty="0">
              <a:solidFill>
                <a:srgbClr val="FF0000"/>
              </a:solidFill>
              <a:cs typeface="B Nazanin" panose="00000400000000000000" pitchFamily="2" charset="-78"/>
            </a:endParaRPr>
          </a:p>
        </p:txBody>
      </p:sp>
      <p:sp>
        <p:nvSpPr>
          <p:cNvPr id="14" name="Shape 207"/>
          <p:cNvSpPr txBox="1"/>
          <p:nvPr/>
        </p:nvSpPr>
        <p:spPr>
          <a:xfrm>
            <a:off x="3784588" y="1753149"/>
            <a:ext cx="2037656" cy="56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1">
              <a:spcBef>
                <a:spcPts val="0"/>
              </a:spcBef>
              <a:buNone/>
            </a:pPr>
            <a:r>
              <a:rPr lang="fa-IR" sz="2400" dirty="0" smtClean="0">
                <a:solidFill>
                  <a:srgbClr val="9900FF"/>
                </a:solidFill>
                <a:cs typeface="B Nazanin" panose="00000400000000000000" pitchFamily="2" charset="-78"/>
              </a:rPr>
              <a:t>تابع با وزن‌های </a:t>
            </a:r>
            <a:r>
              <a:rPr lang="en-US" sz="2400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en" sz="2400" dirty="0">
              <a:solidFill>
                <a:srgbClr val="99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Arrow Connector 16"/>
          <p:cNvCxnSpPr>
            <a:stCxn id="7" idx="0"/>
            <a:endCxn id="11" idx="2"/>
          </p:cNvCxnSpPr>
          <p:nvPr/>
        </p:nvCxnSpPr>
        <p:spPr>
          <a:xfrm flipH="1" flipV="1">
            <a:off x="3324146" y="2301750"/>
            <a:ext cx="1" cy="34620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0"/>
            <a:endCxn id="14" idx="2"/>
          </p:cNvCxnSpPr>
          <p:nvPr/>
        </p:nvCxnSpPr>
        <p:spPr>
          <a:xfrm flipV="1">
            <a:off x="4349916" y="2321349"/>
            <a:ext cx="453500" cy="326602"/>
          </a:xfrm>
          <a:prstGeom prst="straightConnector1">
            <a:avLst/>
          </a:prstGeom>
          <a:ln>
            <a:solidFill>
              <a:srgbClr val="99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8" idx="2"/>
            <a:endCxn id="12" idx="0"/>
          </p:cNvCxnSpPr>
          <p:nvPr/>
        </p:nvCxnSpPr>
        <p:spPr>
          <a:xfrm flipH="1">
            <a:off x="5185024" y="3160050"/>
            <a:ext cx="1" cy="262925"/>
          </a:xfrm>
          <a:prstGeom prst="straightConnector1">
            <a:avLst/>
          </a:prstGeom>
          <a:ln>
            <a:solidFill>
              <a:srgbClr val="3876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2"/>
            <a:endCxn id="13" idx="0"/>
          </p:cNvCxnSpPr>
          <p:nvPr/>
        </p:nvCxnSpPr>
        <p:spPr>
          <a:xfrm>
            <a:off x="5942412" y="3160050"/>
            <a:ext cx="496488" cy="2453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Shape 238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5930" y="4095750"/>
            <a:ext cx="4606470" cy="43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510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131" y="209550"/>
            <a:ext cx="8229600" cy="857250"/>
          </a:xfrm>
        </p:spPr>
        <p:txBody>
          <a:bodyPr/>
          <a:lstStyle/>
          <a:p>
            <a:pPr rtl="1"/>
            <a:r>
              <a:rPr lang="fa-IR" dirty="0" smtClean="0"/>
              <a:t>شبکه عصبی بازگشتی (</a:t>
            </a:r>
            <a:r>
              <a:rPr lang="en-US" dirty="0" smtClean="0"/>
              <a:t>RNN</a:t>
            </a:r>
            <a:r>
              <a:rPr lang="fa-IR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72106"/>
            <a:ext cx="7200900" cy="2686050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 smtClean="0"/>
              <a:t>شبکه </a:t>
            </a:r>
            <a:r>
              <a:rPr lang="en-US" sz="2400" dirty="0" smtClean="0"/>
              <a:t>RNN</a:t>
            </a:r>
            <a:r>
              <a:rPr lang="fa-IR" sz="2400" dirty="0" smtClean="0"/>
              <a:t> باز شده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763997"/>
            <a:ext cx="1600200" cy="248415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43200" y="1804782"/>
            <a:ext cx="5890846" cy="2402581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2286000" y="2906998"/>
            <a:ext cx="533400" cy="281925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76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مدل‌های </a:t>
            </a:r>
            <a:r>
              <a:rPr lang="en-US" dirty="0" smtClean="0"/>
              <a:t>RNN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Shape 1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600" y="1427252"/>
            <a:ext cx="8229600" cy="234815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496244" y="4248150"/>
            <a:ext cx="1279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 dirty="0" smtClean="0">
                <a:cs typeface="B Nazanin" panose="00000400000000000000" pitchFamily="2" charset="-78"/>
              </a:rPr>
              <a:t>مدل استاندارد</a:t>
            </a:r>
            <a:endParaRPr lang="en-US" sz="2000" dirty="0">
              <a:cs typeface="B Nazanin" panose="00000400000000000000" pitchFamily="2" charset="-78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05450" y="3745981"/>
            <a:ext cx="261103" cy="512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142703" y="4248150"/>
            <a:ext cx="1340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 dirty="0" smtClean="0">
                <a:cs typeface="B Nazanin" panose="00000400000000000000" pitchFamily="2" charset="-78"/>
              </a:rPr>
              <a:t>توصیف تصویر</a:t>
            </a:r>
            <a:br>
              <a:rPr lang="fa-IR" sz="2000" dirty="0" smtClean="0">
                <a:cs typeface="B Nazanin" panose="00000400000000000000" pitchFamily="2" charset="-78"/>
              </a:rPr>
            </a:br>
            <a:r>
              <a:rPr lang="fa-IR" sz="2000" dirty="0" smtClean="0">
                <a:cs typeface="B Nazanin" panose="00000400000000000000" pitchFamily="2" charset="-78"/>
              </a:rPr>
              <a:t>تصویر </a:t>
            </a:r>
            <a:r>
              <a:rPr lang="fa-IR" sz="2000" dirty="0" smtClean="0">
                <a:cs typeface="B Nazanin" panose="00000400000000000000" pitchFamily="2" charset="-78"/>
                <a:sym typeface="Wingdings" panose="05000000000000000000" pitchFamily="2" charset="2"/>
              </a:rPr>
              <a:t> متن</a:t>
            </a:r>
            <a:endParaRPr lang="en-US" sz="2000" dirty="0">
              <a:cs typeface="B Nazanin" panose="00000400000000000000" pitchFamily="2" charset="-78"/>
            </a:endParaRPr>
          </a:p>
        </p:txBody>
      </p:sp>
      <p:cxnSp>
        <p:nvCxnSpPr>
          <p:cNvPr id="11" name="Straight Arrow Connector 10"/>
          <p:cNvCxnSpPr>
            <a:endCxn id="10" idx="0"/>
          </p:cNvCxnSpPr>
          <p:nvPr/>
        </p:nvCxnSpPr>
        <p:spPr>
          <a:xfrm>
            <a:off x="2349672" y="3745981"/>
            <a:ext cx="463247" cy="502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657125" y="4249495"/>
            <a:ext cx="18181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 dirty="0" smtClean="0">
                <a:cs typeface="B Nazanin" panose="00000400000000000000" pitchFamily="2" charset="-78"/>
              </a:rPr>
              <a:t>استخراج موضوع متن</a:t>
            </a:r>
            <a:br>
              <a:rPr lang="fa-IR" sz="2000" dirty="0" smtClean="0">
                <a:cs typeface="B Nazanin" panose="00000400000000000000" pitchFamily="2" charset="-78"/>
              </a:rPr>
            </a:br>
            <a:r>
              <a:rPr lang="fa-IR" sz="2000" dirty="0" smtClean="0">
                <a:cs typeface="B Nazanin" panose="00000400000000000000" pitchFamily="2" charset="-78"/>
              </a:rPr>
              <a:t>متن </a:t>
            </a:r>
            <a:r>
              <a:rPr lang="fa-IR" sz="2000" dirty="0" smtClean="0">
                <a:cs typeface="B Nazanin" panose="00000400000000000000" pitchFamily="2" charset="-78"/>
                <a:sym typeface="Wingdings" panose="05000000000000000000" pitchFamily="2" charset="2"/>
              </a:rPr>
              <a:t> موضوع</a:t>
            </a:r>
            <a:endParaRPr lang="en-US" sz="2000" dirty="0">
              <a:cs typeface="B Nazanin" panose="00000400000000000000" pitchFamily="2" charset="-78"/>
            </a:endParaRPr>
          </a:p>
        </p:txBody>
      </p:sp>
      <p:cxnSp>
        <p:nvCxnSpPr>
          <p:cNvPr id="15" name="Straight Arrow Connector 14"/>
          <p:cNvCxnSpPr>
            <a:endCxn id="14" idx="0"/>
          </p:cNvCxnSpPr>
          <p:nvPr/>
        </p:nvCxnSpPr>
        <p:spPr>
          <a:xfrm>
            <a:off x="4050187" y="3735571"/>
            <a:ext cx="516001" cy="513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964677" y="4251081"/>
            <a:ext cx="12025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 dirty="0" smtClean="0">
                <a:cs typeface="B Nazanin" panose="00000400000000000000" pitchFamily="2" charset="-78"/>
              </a:rPr>
              <a:t>ترجمه زبان</a:t>
            </a:r>
            <a:br>
              <a:rPr lang="fa-IR" sz="2000" dirty="0" smtClean="0">
                <a:cs typeface="B Nazanin" panose="00000400000000000000" pitchFamily="2" charset="-78"/>
              </a:rPr>
            </a:br>
            <a:r>
              <a:rPr lang="fa-IR" sz="2000" dirty="0" smtClean="0">
                <a:cs typeface="B Nazanin" panose="00000400000000000000" pitchFamily="2" charset="-78"/>
              </a:rPr>
              <a:t>متن </a:t>
            </a:r>
            <a:r>
              <a:rPr lang="fa-IR" sz="2000" dirty="0" smtClean="0">
                <a:cs typeface="B Nazanin" panose="00000400000000000000" pitchFamily="2" charset="-78"/>
                <a:sym typeface="Wingdings" panose="05000000000000000000" pitchFamily="2" charset="2"/>
              </a:rPr>
              <a:t> متن</a:t>
            </a:r>
            <a:endParaRPr lang="en-US" sz="2000" dirty="0">
              <a:cs typeface="B Nazanin" panose="00000400000000000000" pitchFamily="2" charset="-78"/>
            </a:endParaRPr>
          </a:p>
        </p:txBody>
      </p:sp>
      <p:cxnSp>
        <p:nvCxnSpPr>
          <p:cNvPr id="17" name="Straight Arrow Connector 16"/>
          <p:cNvCxnSpPr>
            <a:endCxn id="16" idx="0"/>
          </p:cNvCxnSpPr>
          <p:nvPr/>
        </p:nvCxnSpPr>
        <p:spPr>
          <a:xfrm>
            <a:off x="6169814" y="3766649"/>
            <a:ext cx="396150" cy="484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515116" y="4248150"/>
            <a:ext cx="1269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 dirty="0" smtClean="0">
                <a:cs typeface="B Nazanin" panose="00000400000000000000" pitchFamily="2" charset="-78"/>
              </a:rPr>
              <a:t>پردازش ویدیو</a:t>
            </a:r>
            <a:endParaRPr lang="en-US" sz="2000" dirty="0">
              <a:cs typeface="B Nazanin" panose="00000400000000000000" pitchFamily="2" charset="-78"/>
            </a:endParaRPr>
          </a:p>
        </p:txBody>
      </p:sp>
      <p:cxnSp>
        <p:nvCxnSpPr>
          <p:cNvPr id="19" name="Straight Arrow Connector 18"/>
          <p:cNvCxnSpPr>
            <a:endCxn id="18" idx="0"/>
          </p:cNvCxnSpPr>
          <p:nvPr/>
        </p:nvCxnSpPr>
        <p:spPr>
          <a:xfrm flipH="1">
            <a:off x="8150066" y="3735571"/>
            <a:ext cx="85347" cy="512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63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4" grpId="0"/>
      <p:bldP spid="16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مدل </a:t>
            </a:r>
            <a:r>
              <a:rPr lang="en-US" dirty="0" smtClean="0"/>
              <a:t>LSTM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en-US" sz="2400" u="sng" dirty="0"/>
              <a:t>L</a:t>
            </a:r>
            <a:r>
              <a:rPr lang="en-US" sz="2400" dirty="0"/>
              <a:t>ong </a:t>
            </a:r>
            <a:r>
              <a:rPr lang="en-US" sz="2400" u="sng" dirty="0"/>
              <a:t>S</a:t>
            </a:r>
            <a:r>
              <a:rPr lang="en-US" sz="2400" dirty="0"/>
              <a:t>hort </a:t>
            </a:r>
            <a:r>
              <a:rPr lang="en-US" sz="2400" u="sng" dirty="0"/>
              <a:t>T</a:t>
            </a:r>
            <a:r>
              <a:rPr lang="en-US" sz="2400" dirty="0"/>
              <a:t>erm </a:t>
            </a:r>
            <a:r>
              <a:rPr lang="en-US" sz="2400" u="sng" dirty="0" smtClean="0"/>
              <a:t>M</a:t>
            </a:r>
            <a:r>
              <a:rPr lang="en-US" sz="2400" dirty="0" smtClean="0"/>
              <a:t>emory </a:t>
            </a:r>
            <a:r>
              <a:rPr lang="en-US" sz="2400" dirty="0" smtClean="0">
                <a:sym typeface="Wingdings" panose="05000000000000000000" pitchFamily="2" charset="2"/>
              </a:rPr>
              <a:t></a:t>
            </a:r>
            <a:r>
              <a:rPr lang="en-US" sz="2400" dirty="0" smtClean="0"/>
              <a:t> LSTM</a:t>
            </a:r>
            <a:endParaRPr lang="fa-IR" sz="2400" dirty="0" smtClean="0"/>
          </a:p>
          <a:p>
            <a:pPr algn="r" rtl="1">
              <a:lnSpc>
                <a:spcPct val="150000"/>
              </a:lnSpc>
            </a:pPr>
            <a:r>
              <a:rPr lang="fa-IR" sz="2400" dirty="0" smtClean="0"/>
              <a:t>نوع </a:t>
            </a:r>
            <a:r>
              <a:rPr lang="fa-IR" sz="2400" dirty="0"/>
              <a:t>خاصی از شبکه‌های عصبی </a:t>
            </a:r>
            <a:r>
              <a:rPr lang="fa-IR" sz="2400" dirty="0" smtClean="0"/>
              <a:t>بازگشتی</a:t>
            </a:r>
          </a:p>
          <a:p>
            <a:pPr algn="r" rtl="1">
              <a:lnSpc>
                <a:spcPct val="150000"/>
              </a:lnSpc>
            </a:pPr>
            <a:r>
              <a:rPr lang="fa-IR" sz="2400" dirty="0" smtClean="0"/>
              <a:t>هدف</a:t>
            </a:r>
            <a:r>
              <a:rPr lang="en-US" sz="2400" dirty="0" smtClean="0"/>
              <a:t>LSTM </a:t>
            </a:r>
            <a:r>
              <a:rPr lang="fa-IR" sz="2400" dirty="0" smtClean="0"/>
              <a:t>:</a:t>
            </a:r>
            <a:r>
              <a:rPr lang="en-US" sz="2400" dirty="0" smtClean="0"/>
              <a:t> </a:t>
            </a:r>
            <a:r>
              <a:rPr lang="fa-IR" sz="2400" dirty="0"/>
              <a:t>حل کردن مشکل وابستگی بلندمدت </a:t>
            </a:r>
            <a:r>
              <a:rPr lang="fa-IR" sz="2400" dirty="0" smtClean="0"/>
              <a:t>در داده‌ها</a:t>
            </a:r>
          </a:p>
          <a:p>
            <a:pPr algn="r" rtl="1">
              <a:lnSpc>
                <a:spcPct val="150000"/>
              </a:lnSpc>
            </a:pPr>
            <a:r>
              <a:rPr lang="fa-IR" sz="2400" dirty="0" smtClean="0"/>
              <a:t>در </a:t>
            </a:r>
            <a:r>
              <a:rPr lang="fa-IR" sz="2400" dirty="0"/>
              <a:t>بیشتر موارد عملکرد </a:t>
            </a:r>
            <a:r>
              <a:rPr lang="fa-IR" sz="2400" dirty="0" smtClean="0"/>
              <a:t>بهتر </a:t>
            </a:r>
            <a:r>
              <a:rPr lang="fa-IR" sz="2400" dirty="0"/>
              <a:t>از شبکه‌های عصبی بازگشتی </a:t>
            </a:r>
            <a:r>
              <a:rPr lang="fa-IR" sz="2400" dirty="0" smtClean="0"/>
              <a:t>استاندارد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907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0492" y="1804242"/>
            <a:ext cx="6492205" cy="24295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/>
              <a:t>مدل </a:t>
            </a:r>
            <a:r>
              <a:rPr lang="en-US" dirty="0"/>
              <a:t>LSTM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0492" y="1197955"/>
            <a:ext cx="7200900" cy="2686050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/>
              <a:t>شبکه </a:t>
            </a:r>
            <a:r>
              <a:rPr lang="en-US" sz="2400" dirty="0"/>
              <a:t>RNN</a:t>
            </a:r>
            <a:r>
              <a:rPr lang="fa-IR" sz="2400" dirty="0"/>
              <a:t> استاندارد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2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00" y="1804242"/>
            <a:ext cx="6451000" cy="24238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/>
              <a:t>مدل </a:t>
            </a:r>
            <a:r>
              <a:rPr lang="en-US" dirty="0"/>
              <a:t>LSTM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35173"/>
            <a:ext cx="7200900" cy="2686050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 smtClean="0"/>
              <a:t>شبکه </a:t>
            </a:r>
            <a:r>
              <a:rPr lang="en-US" sz="2400" dirty="0" smtClean="0"/>
              <a:t>RNN</a:t>
            </a:r>
            <a:r>
              <a:rPr lang="fa-IR" sz="2400" dirty="0" smtClean="0"/>
              <a:t> با مدل </a:t>
            </a:r>
            <a:r>
              <a:rPr lang="en-US" sz="2400" dirty="0" smtClean="0"/>
              <a:t>LSTM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92980" y="4032445"/>
            <a:ext cx="26645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4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استفاده از دروازه‌ها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4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دو خروجی در هر واحد</a:t>
            </a:r>
            <a:endParaRPr lang="en-US" sz="2400" dirty="0">
              <a:solidFill>
                <a:srgbClr val="002060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5866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ترکیب </a:t>
            </a:r>
            <a:r>
              <a:rPr lang="en-US" dirty="0" smtClean="0"/>
              <a:t>CNN</a:t>
            </a:r>
            <a:r>
              <a:rPr lang="fa-IR" dirty="0" smtClean="0"/>
              <a:t> و </a:t>
            </a:r>
            <a:r>
              <a:rPr lang="en-US" dirty="0" smtClean="0"/>
              <a:t>RNN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400" dirty="0" smtClean="0"/>
              <a:t>ایجاد توضیح متنی </a:t>
            </a:r>
            <a:r>
              <a:rPr lang="fa-IR" sz="2400" dirty="0"/>
              <a:t>برای تصویر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Shape 7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90600" y="1731978"/>
            <a:ext cx="6971563" cy="3059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773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کاربردهای </a:t>
            </a:r>
            <a:r>
              <a:rPr lang="en-US" dirty="0" smtClean="0"/>
              <a:t>RNN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r" rtl="1">
              <a:lnSpc>
                <a:spcPct val="150000"/>
              </a:lnSpc>
            </a:pPr>
            <a:r>
              <a:rPr lang="fa-IR" sz="2800" dirty="0"/>
              <a:t>تشخیص </a:t>
            </a:r>
            <a:r>
              <a:rPr lang="fa-IR" sz="2800" dirty="0" smtClean="0"/>
              <a:t>صدا و گفتار</a:t>
            </a:r>
          </a:p>
          <a:p>
            <a:pPr algn="r" rtl="1">
              <a:lnSpc>
                <a:spcPct val="150000"/>
              </a:lnSpc>
            </a:pPr>
            <a:r>
              <a:rPr lang="fa-IR" sz="2800" dirty="0" smtClean="0"/>
              <a:t>تشخیص موضوع و مفهوم از متن</a:t>
            </a:r>
          </a:p>
          <a:p>
            <a:pPr algn="r" rtl="1">
              <a:lnSpc>
                <a:spcPct val="150000"/>
              </a:lnSpc>
            </a:pPr>
            <a:r>
              <a:rPr lang="fa-IR" sz="2800" dirty="0" smtClean="0"/>
              <a:t>ترجمه زبان</a:t>
            </a:r>
          </a:p>
          <a:p>
            <a:pPr algn="r" rtl="1">
              <a:lnSpc>
                <a:spcPct val="150000"/>
              </a:lnSpc>
            </a:pPr>
            <a:r>
              <a:rPr lang="fa-IR" sz="2800" dirty="0" smtClean="0"/>
              <a:t>درج </a:t>
            </a:r>
            <a:r>
              <a:rPr lang="fa-IR" sz="2800" dirty="0"/>
              <a:t>خودکار توضیح برای </a:t>
            </a:r>
            <a:r>
              <a:rPr lang="fa-IR" sz="2800" dirty="0" smtClean="0"/>
              <a:t>تصویر</a:t>
            </a:r>
          </a:p>
          <a:p>
            <a:pPr algn="r" rtl="1">
              <a:lnSpc>
                <a:spcPct val="150000"/>
              </a:lnSpc>
            </a:pPr>
            <a:r>
              <a:rPr lang="fa-IR" sz="2800" dirty="0" smtClean="0"/>
              <a:t>پردازش ویدیو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3074" name="Picture 2" descr="Image result for voice recogni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96039"/>
            <a:ext cx="1989030" cy="132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sentiment recogni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960" y="2923003"/>
            <a:ext cx="2896877" cy="162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automatic transla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300" y="1596039"/>
            <a:ext cx="2050498" cy="132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72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sz="4800" dirty="0" smtClean="0">
                <a:cs typeface="B Mitra" panose="00000400000000000000" pitchFamily="2" charset="-78"/>
              </a:rPr>
              <a:t>یادگیری بدون نظارت</a:t>
            </a:r>
            <a:endParaRPr lang="en-US" sz="4800" dirty="0">
              <a:cs typeface="B Mitra" panose="00000400000000000000" pitchFamily="2" charset="-7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51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 smtClean="0">
                <a:solidFill>
                  <a:srgbClr val="002060"/>
                </a:solidFill>
              </a:rPr>
              <a:t>روش‌های</a:t>
            </a:r>
            <a:r>
              <a:rPr lang="fa-IR" sz="2800" b="1" dirty="0" smtClean="0">
                <a:solidFill>
                  <a:srgbClr val="002060"/>
                </a:solidFill>
              </a:rPr>
              <a:t> </a:t>
            </a:r>
            <a:r>
              <a:rPr lang="fa-IR" sz="2800" b="1" dirty="0">
                <a:solidFill>
                  <a:srgbClr val="002060"/>
                </a:solidFill>
              </a:rPr>
              <a:t>یادگیری </a:t>
            </a:r>
            <a:r>
              <a:rPr lang="fa-IR" sz="2800" b="1" dirty="0" smtClean="0">
                <a:solidFill>
                  <a:srgbClr val="002060"/>
                </a:solidFill>
              </a:rPr>
              <a:t>عمیق</a:t>
            </a:r>
            <a:endParaRPr lang="en-US" sz="2800" b="1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6945535"/>
              </p:ext>
            </p:extLst>
          </p:nvPr>
        </p:nvGraphicFramePr>
        <p:xfrm>
          <a:off x="1524000" y="1657350"/>
          <a:ext cx="6096000" cy="27655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14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4EBC14B-0BBB-4684-B6C2-E69D739072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64EBC14B-0BBB-4684-B6C2-E69D739072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3BA08C0-4423-4B8B-AD7C-E25CC8FD69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63BA08C0-4423-4B8B-AD7C-E25CC8FD69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7AFE58A-D45B-44BE-943D-ABBE0435D1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17AFE58A-D45B-44BE-943D-ABBE0435D1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E30E112-9790-4B69-8FA3-0B980BCE98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CE30E112-9790-4B69-8FA3-0B980BCE98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0BC7BB3-969F-40CC-AD22-2941D314EA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10BC7BB3-969F-40CC-AD22-2941D314EA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1"/>
            <a:r>
              <a:rPr lang="fa-IR" sz="2800" b="1" dirty="0"/>
              <a:t>یادگیری بدون </a:t>
            </a:r>
            <a:r>
              <a:rPr lang="fa-IR" sz="2800" b="1" dirty="0" smtClean="0"/>
              <a:t>نظارت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733799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 smtClean="0"/>
              <a:t>فرآیند یادگیری ماشین بدون راهنمایی انسان</a:t>
            </a:r>
          </a:p>
          <a:p>
            <a:pPr algn="r" rtl="1"/>
            <a:r>
              <a:rPr lang="fa-IR" sz="2400" dirty="0" smtClean="0"/>
              <a:t>کاربردها</a:t>
            </a:r>
          </a:p>
          <a:p>
            <a:pPr lvl="1" algn="r" rtl="1">
              <a:lnSpc>
                <a:spcPct val="150000"/>
              </a:lnSpc>
            </a:pPr>
            <a:r>
              <a:rPr lang="fa-IR" sz="2200" i="0" dirty="0" smtClean="0"/>
              <a:t>یادگیری شباهت‌های ذاتی در داده‌ها و </a:t>
            </a:r>
            <a:r>
              <a:rPr lang="fa-IR" sz="2200" i="0" u="sng" dirty="0" smtClean="0"/>
              <a:t>خوشه‌بندی</a:t>
            </a:r>
            <a:r>
              <a:rPr lang="fa-IR" sz="2200" i="0" dirty="0" smtClean="0"/>
              <a:t> آن‌ها</a:t>
            </a:r>
          </a:p>
          <a:p>
            <a:pPr lvl="1" algn="r" rtl="1">
              <a:lnSpc>
                <a:spcPct val="150000"/>
              </a:lnSpc>
            </a:pPr>
            <a:r>
              <a:rPr lang="fa-IR" sz="2200" i="0" dirty="0" smtClean="0"/>
              <a:t>یادگیری ویژگی‌ها از </a:t>
            </a:r>
            <a:r>
              <a:rPr lang="fa-IR" sz="2200" i="0" u="sng" dirty="0" smtClean="0"/>
              <a:t>داده‌های بدون برچسب</a:t>
            </a:r>
          </a:p>
          <a:p>
            <a:pPr lvl="1" algn="r" rtl="1">
              <a:lnSpc>
                <a:spcPct val="150000"/>
              </a:lnSpc>
            </a:pPr>
            <a:r>
              <a:rPr lang="fa-IR" sz="2200" i="0" u="sng" dirty="0" smtClean="0"/>
              <a:t>کاهش بعد</a:t>
            </a:r>
            <a:r>
              <a:rPr lang="fa-IR" sz="2200" i="0" dirty="0" smtClean="0"/>
              <a:t> داده‌ها</a:t>
            </a:r>
          </a:p>
          <a:p>
            <a:pPr marL="457200" lvl="1" indent="0" algn="r" rtl="1">
              <a:buNone/>
            </a:pPr>
            <a:endParaRPr lang="fa-IR" sz="2200" dirty="0" smtClean="0"/>
          </a:p>
          <a:p>
            <a:pPr lvl="0" algn="r" rtl="1"/>
            <a:r>
              <a:rPr lang="fa-IR" sz="2400" dirty="0"/>
              <a:t>روش‌های متعارف: </a:t>
            </a:r>
            <a:r>
              <a:rPr lang="en-US" sz="2400" dirty="0"/>
              <a:t>PCA</a:t>
            </a:r>
            <a:r>
              <a:rPr lang="fa-IR" sz="2400" dirty="0"/>
              <a:t> </a:t>
            </a:r>
            <a:r>
              <a:rPr lang="en-US" sz="2400" dirty="0"/>
              <a:t>/</a:t>
            </a:r>
            <a:r>
              <a:rPr lang="fa-IR" sz="2400" dirty="0"/>
              <a:t> </a:t>
            </a:r>
            <a:r>
              <a:rPr lang="en-US" sz="2400" dirty="0"/>
              <a:t>ICA / LDA</a:t>
            </a:r>
            <a:r>
              <a:rPr lang="fa-IR" sz="2400" dirty="0"/>
              <a:t> </a:t>
            </a:r>
            <a:r>
              <a:rPr lang="en-US" sz="2400" dirty="0"/>
              <a:t>/</a:t>
            </a:r>
            <a:r>
              <a:rPr lang="fa-IR" sz="2400" dirty="0"/>
              <a:t> </a:t>
            </a:r>
            <a:r>
              <a:rPr lang="en-US" sz="2400" dirty="0"/>
              <a:t>K-Means</a:t>
            </a:r>
            <a:endParaRPr lang="fa-IR" sz="2400" dirty="0"/>
          </a:p>
          <a:p>
            <a:pPr lvl="1" algn="r" rtl="1"/>
            <a:endParaRPr lang="fa-IR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4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1600" y="1637156"/>
            <a:ext cx="3352800" cy="2471805"/>
          </a:xfrm>
          <a:prstGeom prst="rect">
            <a:avLst/>
          </a:prstGeom>
          <a:ln w="9525">
            <a:solidFill>
              <a:srgbClr val="002060"/>
            </a:solidFill>
            <a:prstDash val="sysDash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8829"/>
            <a:ext cx="8229600" cy="857250"/>
          </a:xfrm>
        </p:spPr>
        <p:txBody>
          <a:bodyPr/>
          <a:lstStyle/>
          <a:p>
            <a:r>
              <a:rPr lang="fa-IR" dirty="0" smtClean="0"/>
              <a:t>مثال‌ها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714" t="10690" r="10714" b="9138"/>
          <a:stretch/>
        </p:blipFill>
        <p:spPr>
          <a:xfrm>
            <a:off x="3348310" y="1637156"/>
            <a:ext cx="1788159" cy="1219200"/>
          </a:xfrm>
          <a:prstGeom prst="rect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</p:pic>
      <p:sp>
        <p:nvSpPr>
          <p:cNvPr id="7" name="TextBox 6"/>
          <p:cNvSpPr txBox="1"/>
          <p:nvPr/>
        </p:nvSpPr>
        <p:spPr>
          <a:xfrm>
            <a:off x="3984433" y="1201571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dirty="0" smtClean="0">
                <a:solidFill>
                  <a:srgbClr val="002060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خوشه‌بندی</a:t>
            </a:r>
            <a:endParaRPr lang="en-US" sz="2400" dirty="0">
              <a:solidFill>
                <a:srgbClr val="002060"/>
              </a:solidFill>
              <a:latin typeface="Arial" panose="020B0604020202020204" pitchFamily="34" charset="0"/>
              <a:cs typeface="B Nazanin" panose="00000400000000000000" pitchFamily="2" charset="-7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069" y="2892879"/>
            <a:ext cx="4343400" cy="1771916"/>
          </a:xfrm>
          <a:prstGeom prst="rect">
            <a:avLst/>
          </a:prstGeom>
          <a:ln w="12700">
            <a:solidFill>
              <a:srgbClr val="002060"/>
            </a:solidFill>
            <a:prstDash val="sysDash"/>
          </a:ln>
        </p:spPr>
      </p:pic>
      <p:sp>
        <p:nvSpPr>
          <p:cNvPr id="10" name="TextBox 9"/>
          <p:cNvSpPr txBox="1"/>
          <p:nvPr/>
        </p:nvSpPr>
        <p:spPr>
          <a:xfrm>
            <a:off x="7467600" y="1202221"/>
            <a:ext cx="1162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dirty="0" smtClean="0">
                <a:solidFill>
                  <a:srgbClr val="002060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کاهش بعد</a:t>
            </a:r>
            <a:endParaRPr lang="en-US" sz="2400" dirty="0">
              <a:solidFill>
                <a:srgbClr val="002060"/>
              </a:solidFill>
              <a:latin typeface="Arial" panose="020B0604020202020204" pitchFamily="34" charset="0"/>
              <a:cs typeface="B Nazanin" panose="000004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5800" y="2412952"/>
            <a:ext cx="1635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dirty="0" smtClean="0">
                <a:solidFill>
                  <a:srgbClr val="002060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ترکیب دو روش</a:t>
            </a:r>
            <a:endParaRPr lang="en-US" sz="2400" dirty="0">
              <a:solidFill>
                <a:srgbClr val="002060"/>
              </a:solidFill>
              <a:latin typeface="Arial" panose="020B0604020202020204" pitchFamily="34" charset="0"/>
              <a:cs typeface="B Nazanin" panose="00000400000000000000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81600" y="1657350"/>
            <a:ext cx="914400" cy="401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1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1"/>
            <a:r>
              <a:rPr lang="fa-IR" dirty="0"/>
              <a:t>شبکه‌های عصبی خودرمزنگار (</a:t>
            </a:r>
            <a:r>
              <a:rPr lang="en-US" dirty="0" smtClean="0"/>
              <a:t>AE</a:t>
            </a:r>
            <a:r>
              <a:rPr lang="fa-IR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46390"/>
            <a:ext cx="7200900" cy="2686050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 smtClean="0"/>
              <a:t>ساختار کلی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3379470"/>
            <a:ext cx="4703618" cy="1478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00" y="1799359"/>
            <a:ext cx="2438400" cy="16867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19336" y="2440662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ورودی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04302" y="2455945"/>
            <a:ext cx="1385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dirty="0" smtClean="0">
                <a:cs typeface="B Nazanin" panose="00000400000000000000" pitchFamily="2" charset="-78"/>
              </a:rPr>
              <a:t>خروجی</a:t>
            </a:r>
            <a:br>
              <a:rPr lang="fa-IR" dirty="0" smtClean="0">
                <a:cs typeface="B Nazanin" panose="00000400000000000000" pitchFamily="2" charset="-78"/>
              </a:rPr>
            </a:br>
            <a:r>
              <a:rPr lang="fa-IR" dirty="0" smtClean="0">
                <a:cs typeface="B Nazanin" panose="00000400000000000000" pitchFamily="2" charset="-78"/>
              </a:rPr>
              <a:t>(بازسازی ورودی)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51324" y="1546232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>
                <a:cs typeface="B Nazanin" panose="00000400000000000000" pitchFamily="2" charset="-78"/>
              </a:rPr>
              <a:t>ویژگی‌ها</a:t>
            </a:r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5060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خودرمزنگار عمیق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9358"/>
            <a:ext cx="8229600" cy="339447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Deep Auto-Encoder (DAE)</a:t>
            </a:r>
          </a:p>
          <a:p>
            <a:r>
              <a:rPr lang="en-US" sz="2400" dirty="0" smtClean="0"/>
              <a:t>Stacked Auto-Encoder (SAE)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200" y="1276350"/>
            <a:ext cx="3552825" cy="351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7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آموزش خودرمزنگار عمیق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400" dirty="0" smtClean="0"/>
              <a:t>لایه اول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444567" y="1399517"/>
            <a:ext cx="3071605" cy="3458233"/>
            <a:chOff x="96210" y="1009650"/>
            <a:chExt cx="4399589" cy="4953371"/>
          </a:xfrm>
        </p:grpSpPr>
        <p:grpSp>
          <p:nvGrpSpPr>
            <p:cNvPr id="6" name="Group 313"/>
            <p:cNvGrpSpPr>
              <a:grpSpLocks/>
            </p:cNvGrpSpPr>
            <p:nvPr/>
          </p:nvGrpSpPr>
          <p:grpSpPr bwMode="auto">
            <a:xfrm>
              <a:off x="96210" y="1009650"/>
              <a:ext cx="4399589" cy="4953371"/>
              <a:chOff x="10081672" y="354768"/>
              <a:chExt cx="3625388" cy="4270344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10366056" y="3538126"/>
                <a:ext cx="489246" cy="489958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10366056" y="2900359"/>
                <a:ext cx="489246" cy="489958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10366056" y="2261225"/>
                <a:ext cx="489246" cy="491326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cxnSp>
            <p:nvCxnSpPr>
              <p:cNvPr id="14" name="Straight Arrow Connector 214"/>
              <p:cNvCxnSpPr>
                <a:cxnSpLocks noChangeShapeType="1"/>
                <a:stCxn id="12" idx="6"/>
                <a:endCxn id="22" idx="2"/>
              </p:cNvCxnSpPr>
              <p:nvPr/>
            </p:nvCxnSpPr>
            <p:spPr bwMode="auto">
              <a:xfrm flipV="1">
                <a:off x="10855401" y="2904421"/>
                <a:ext cx="698939" cy="240716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15" name="Straight Arrow Connector 215"/>
              <p:cNvCxnSpPr>
                <a:cxnSpLocks noChangeShapeType="1"/>
                <a:stCxn id="11" idx="6"/>
                <a:endCxn id="22" idx="2"/>
              </p:cNvCxnSpPr>
              <p:nvPr/>
            </p:nvCxnSpPr>
            <p:spPr bwMode="auto">
              <a:xfrm flipV="1">
                <a:off x="10855401" y="2904418"/>
                <a:ext cx="698939" cy="87871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10412904" y="2299545"/>
                <a:ext cx="420406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4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0412904" y="2938681"/>
                <a:ext cx="420406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5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0412904" y="3576445"/>
                <a:ext cx="420406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6</a:t>
                </a:r>
              </a:p>
            </p:txBody>
          </p:sp>
          <p:cxnSp>
            <p:nvCxnSpPr>
              <p:cNvPr id="21" name="Straight Arrow Connector 221"/>
              <p:cNvCxnSpPr>
                <a:cxnSpLocks noChangeShapeType="1"/>
                <a:stCxn id="26" idx="6"/>
                <a:endCxn id="22" idx="2"/>
              </p:cNvCxnSpPr>
              <p:nvPr/>
            </p:nvCxnSpPr>
            <p:spPr bwMode="auto">
              <a:xfrm>
                <a:off x="10855401" y="1238148"/>
                <a:ext cx="698939" cy="1666272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22" name="Oval 21"/>
              <p:cNvSpPr/>
              <p:nvPr/>
            </p:nvSpPr>
            <p:spPr>
              <a:xfrm>
                <a:off x="11553852" y="2659486"/>
                <a:ext cx="489246" cy="489958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0081672" y="4169048"/>
                <a:ext cx="1058012" cy="45606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Layer 1</a:t>
                </a:r>
                <a:endParaRPr lang="en-US" kern="0" baseline="-25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1283206" y="4164353"/>
                <a:ext cx="1058012" cy="45606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Layer 2</a:t>
                </a:r>
                <a:endParaRPr lang="en-US" kern="0" baseline="-25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0366056" y="1630301"/>
                <a:ext cx="489246" cy="491327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0366056" y="992534"/>
                <a:ext cx="489246" cy="491327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10366056" y="354768"/>
                <a:ext cx="489246" cy="491327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0412905" y="393089"/>
                <a:ext cx="420406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1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0412905" y="1030854"/>
                <a:ext cx="420406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2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0412905" y="1668622"/>
                <a:ext cx="420406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3</a:t>
                </a:r>
              </a:p>
            </p:txBody>
          </p:sp>
          <p:cxnSp>
            <p:nvCxnSpPr>
              <p:cNvPr id="31" name="Straight Arrow Connector 231"/>
              <p:cNvCxnSpPr>
                <a:cxnSpLocks noChangeShapeType="1"/>
                <a:stCxn id="13" idx="6"/>
                <a:endCxn id="22" idx="2"/>
              </p:cNvCxnSpPr>
              <p:nvPr/>
            </p:nvCxnSpPr>
            <p:spPr bwMode="auto">
              <a:xfrm>
                <a:off x="10855401" y="2507138"/>
                <a:ext cx="698939" cy="397280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2" name="Straight Arrow Connector 232"/>
              <p:cNvCxnSpPr>
                <a:cxnSpLocks noChangeShapeType="1"/>
                <a:stCxn id="25" idx="6"/>
                <a:endCxn id="22" idx="2"/>
              </p:cNvCxnSpPr>
              <p:nvPr/>
            </p:nvCxnSpPr>
            <p:spPr bwMode="auto">
              <a:xfrm>
                <a:off x="10855401" y="1876143"/>
                <a:ext cx="698939" cy="1028275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3" name="Straight Arrow Connector 233"/>
              <p:cNvCxnSpPr>
                <a:cxnSpLocks noChangeShapeType="1"/>
                <a:stCxn id="27" idx="6"/>
                <a:endCxn id="22" idx="2"/>
              </p:cNvCxnSpPr>
              <p:nvPr/>
            </p:nvCxnSpPr>
            <p:spPr bwMode="auto">
              <a:xfrm>
                <a:off x="10855401" y="600151"/>
                <a:ext cx="698939" cy="2304267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4" name="Straight Arrow Connector 234"/>
              <p:cNvCxnSpPr>
                <a:cxnSpLocks noChangeShapeType="1"/>
                <a:stCxn id="22" idx="6"/>
                <a:endCxn id="46" idx="2"/>
              </p:cNvCxnSpPr>
              <p:nvPr/>
            </p:nvCxnSpPr>
            <p:spPr bwMode="auto">
              <a:xfrm flipV="1">
                <a:off x="12043592" y="600151"/>
                <a:ext cx="684963" cy="2304267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5" name="Straight Arrow Connector 235"/>
              <p:cNvCxnSpPr>
                <a:cxnSpLocks noChangeShapeType="1"/>
                <a:stCxn id="22" idx="6"/>
                <a:endCxn id="45" idx="2"/>
              </p:cNvCxnSpPr>
              <p:nvPr/>
            </p:nvCxnSpPr>
            <p:spPr bwMode="auto">
              <a:xfrm flipV="1">
                <a:off x="12043592" y="1238148"/>
                <a:ext cx="684963" cy="1666272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6" name="Straight Arrow Connector 236"/>
              <p:cNvCxnSpPr>
                <a:cxnSpLocks noChangeShapeType="1"/>
                <a:stCxn id="22" idx="6"/>
                <a:endCxn id="44" idx="2"/>
              </p:cNvCxnSpPr>
              <p:nvPr/>
            </p:nvCxnSpPr>
            <p:spPr bwMode="auto">
              <a:xfrm flipV="1">
                <a:off x="12043592" y="1876143"/>
                <a:ext cx="684963" cy="1028275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7" name="Straight Arrow Connector 237"/>
              <p:cNvCxnSpPr>
                <a:cxnSpLocks noChangeShapeType="1"/>
                <a:stCxn id="22" idx="6"/>
                <a:endCxn id="40" idx="2"/>
              </p:cNvCxnSpPr>
              <p:nvPr/>
            </p:nvCxnSpPr>
            <p:spPr bwMode="auto">
              <a:xfrm flipV="1">
                <a:off x="12043592" y="2507138"/>
                <a:ext cx="684963" cy="397280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38" name="Oval 37"/>
              <p:cNvSpPr/>
              <p:nvPr/>
            </p:nvSpPr>
            <p:spPr>
              <a:xfrm>
                <a:off x="12728567" y="3538126"/>
                <a:ext cx="489246" cy="489958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12728567" y="2900359"/>
                <a:ext cx="489246" cy="489958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2728567" y="2261225"/>
                <a:ext cx="489246" cy="491326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2779341" y="2299545"/>
                <a:ext cx="420406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4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2775416" y="2938679"/>
                <a:ext cx="420406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5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2779341" y="3576446"/>
                <a:ext cx="420406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6</a:t>
                </a:r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12728567" y="1630301"/>
                <a:ext cx="489246" cy="491327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12728567" y="992534"/>
                <a:ext cx="489246" cy="491327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12728567" y="354768"/>
                <a:ext cx="489246" cy="491327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12775416" y="393089"/>
                <a:ext cx="420406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1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2779341" y="1030854"/>
                <a:ext cx="420406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2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12779341" y="1668622"/>
                <a:ext cx="420406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3</a:t>
                </a:r>
              </a:p>
            </p:txBody>
          </p:sp>
          <p:cxnSp>
            <p:nvCxnSpPr>
              <p:cNvPr id="50" name="Straight Arrow Connector 250"/>
              <p:cNvCxnSpPr>
                <a:cxnSpLocks noChangeShapeType="1"/>
                <a:stCxn id="22" idx="6"/>
                <a:endCxn id="39" idx="2"/>
              </p:cNvCxnSpPr>
              <p:nvPr/>
            </p:nvCxnSpPr>
            <p:spPr bwMode="auto">
              <a:xfrm>
                <a:off x="12043592" y="2904421"/>
                <a:ext cx="684963" cy="240716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51" name="Straight Arrow Connector 251"/>
              <p:cNvCxnSpPr>
                <a:cxnSpLocks noChangeShapeType="1"/>
                <a:stCxn id="22" idx="6"/>
                <a:endCxn id="38" idx="2"/>
              </p:cNvCxnSpPr>
              <p:nvPr/>
            </p:nvCxnSpPr>
            <p:spPr bwMode="auto">
              <a:xfrm>
                <a:off x="12043592" y="2904418"/>
                <a:ext cx="684963" cy="87871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52" name="Straight Arrow Connector 252"/>
              <p:cNvCxnSpPr>
                <a:cxnSpLocks noChangeShapeType="1"/>
                <a:stCxn id="13" idx="6"/>
                <a:endCxn id="56" idx="2"/>
              </p:cNvCxnSpPr>
              <p:nvPr/>
            </p:nvCxnSpPr>
            <p:spPr bwMode="auto">
              <a:xfrm flipV="1">
                <a:off x="10855401" y="2275769"/>
                <a:ext cx="698939" cy="231373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53" name="Straight Arrow Connector 253"/>
              <p:cNvCxnSpPr>
                <a:cxnSpLocks noChangeShapeType="1"/>
                <a:stCxn id="12" idx="6"/>
                <a:endCxn id="56" idx="2"/>
              </p:cNvCxnSpPr>
              <p:nvPr/>
            </p:nvCxnSpPr>
            <p:spPr bwMode="auto">
              <a:xfrm flipV="1">
                <a:off x="10855401" y="2275767"/>
                <a:ext cx="698939" cy="869368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54" name="Straight Arrow Connector 254"/>
              <p:cNvCxnSpPr>
                <a:cxnSpLocks noChangeShapeType="1"/>
                <a:stCxn id="11" idx="6"/>
                <a:endCxn id="56" idx="2"/>
              </p:cNvCxnSpPr>
              <p:nvPr/>
            </p:nvCxnSpPr>
            <p:spPr bwMode="auto">
              <a:xfrm flipV="1">
                <a:off x="10855401" y="2275766"/>
                <a:ext cx="698939" cy="1507364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55" name="Straight Arrow Connector 255"/>
              <p:cNvCxnSpPr>
                <a:cxnSpLocks noChangeShapeType="1"/>
                <a:stCxn id="27" idx="6"/>
                <a:endCxn id="56" idx="2"/>
              </p:cNvCxnSpPr>
              <p:nvPr/>
            </p:nvCxnSpPr>
            <p:spPr bwMode="auto">
              <a:xfrm>
                <a:off x="10855401" y="600153"/>
                <a:ext cx="698939" cy="1675615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56" name="Oval 55"/>
              <p:cNvSpPr/>
              <p:nvPr/>
            </p:nvSpPr>
            <p:spPr>
              <a:xfrm>
                <a:off x="11553852" y="2029931"/>
                <a:ext cx="489246" cy="491327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cxnSp>
            <p:nvCxnSpPr>
              <p:cNvPr id="57" name="Straight Arrow Connector 257"/>
              <p:cNvCxnSpPr>
                <a:cxnSpLocks noChangeShapeType="1"/>
                <a:stCxn id="25" idx="6"/>
                <a:endCxn id="56" idx="2"/>
              </p:cNvCxnSpPr>
              <p:nvPr/>
            </p:nvCxnSpPr>
            <p:spPr bwMode="auto">
              <a:xfrm>
                <a:off x="10855401" y="1876146"/>
                <a:ext cx="698939" cy="399623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58" name="Straight Arrow Connector 258"/>
              <p:cNvCxnSpPr>
                <a:cxnSpLocks noChangeShapeType="1"/>
                <a:stCxn id="26" idx="6"/>
                <a:endCxn id="56" idx="2"/>
              </p:cNvCxnSpPr>
              <p:nvPr/>
            </p:nvCxnSpPr>
            <p:spPr bwMode="auto">
              <a:xfrm>
                <a:off x="10855401" y="1238149"/>
                <a:ext cx="698939" cy="1037618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60" name="Straight Arrow Connector 260"/>
              <p:cNvCxnSpPr>
                <a:cxnSpLocks noChangeShapeType="1"/>
                <a:stCxn id="56" idx="6"/>
                <a:endCxn id="38" idx="2"/>
              </p:cNvCxnSpPr>
              <p:nvPr/>
            </p:nvCxnSpPr>
            <p:spPr bwMode="auto">
              <a:xfrm>
                <a:off x="12043592" y="2275766"/>
                <a:ext cx="684963" cy="1507364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61" name="Straight Arrow Connector 261"/>
              <p:cNvCxnSpPr>
                <a:cxnSpLocks noChangeShapeType="1"/>
                <a:stCxn id="56" idx="6"/>
                <a:endCxn id="46" idx="2"/>
              </p:cNvCxnSpPr>
              <p:nvPr/>
            </p:nvCxnSpPr>
            <p:spPr bwMode="auto">
              <a:xfrm flipV="1">
                <a:off x="12043592" y="600153"/>
                <a:ext cx="684963" cy="1675615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62" name="Straight Arrow Connector 262"/>
              <p:cNvCxnSpPr>
                <a:cxnSpLocks noChangeShapeType="1"/>
                <a:stCxn id="56" idx="6"/>
                <a:endCxn id="45" idx="2"/>
              </p:cNvCxnSpPr>
              <p:nvPr/>
            </p:nvCxnSpPr>
            <p:spPr bwMode="auto">
              <a:xfrm flipV="1">
                <a:off x="12043592" y="1238149"/>
                <a:ext cx="684963" cy="1037618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63" name="Straight Arrow Connector 263"/>
              <p:cNvCxnSpPr>
                <a:cxnSpLocks noChangeShapeType="1"/>
                <a:stCxn id="56" idx="6"/>
                <a:endCxn id="44" idx="2"/>
              </p:cNvCxnSpPr>
              <p:nvPr/>
            </p:nvCxnSpPr>
            <p:spPr bwMode="auto">
              <a:xfrm flipV="1">
                <a:off x="12043592" y="1876146"/>
                <a:ext cx="684963" cy="399623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64" name="Straight Arrow Connector 264"/>
              <p:cNvCxnSpPr>
                <a:cxnSpLocks noChangeShapeType="1"/>
                <a:stCxn id="56" idx="6"/>
                <a:endCxn id="40" idx="2"/>
              </p:cNvCxnSpPr>
              <p:nvPr/>
            </p:nvCxnSpPr>
            <p:spPr bwMode="auto">
              <a:xfrm>
                <a:off x="12043592" y="2275769"/>
                <a:ext cx="684963" cy="231373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65" name="Straight Arrow Connector 265"/>
              <p:cNvCxnSpPr>
                <a:cxnSpLocks noChangeShapeType="1"/>
                <a:stCxn id="56" idx="6"/>
                <a:endCxn id="39" idx="2"/>
              </p:cNvCxnSpPr>
              <p:nvPr/>
            </p:nvCxnSpPr>
            <p:spPr bwMode="auto">
              <a:xfrm>
                <a:off x="12043592" y="2275767"/>
                <a:ext cx="684963" cy="869368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66" name="Straight Arrow Connector 266"/>
              <p:cNvCxnSpPr>
                <a:cxnSpLocks noChangeShapeType="1"/>
                <a:stCxn id="25" idx="6"/>
                <a:endCxn id="70" idx="2"/>
              </p:cNvCxnSpPr>
              <p:nvPr/>
            </p:nvCxnSpPr>
            <p:spPr bwMode="auto">
              <a:xfrm flipV="1">
                <a:off x="10855401" y="1633102"/>
                <a:ext cx="698939" cy="24304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67" name="Straight Arrow Connector 267"/>
              <p:cNvCxnSpPr>
                <a:cxnSpLocks noChangeShapeType="1"/>
                <a:stCxn id="13" idx="6"/>
                <a:endCxn id="70" idx="2"/>
              </p:cNvCxnSpPr>
              <p:nvPr/>
            </p:nvCxnSpPr>
            <p:spPr bwMode="auto">
              <a:xfrm flipV="1">
                <a:off x="10855401" y="1633102"/>
                <a:ext cx="698939" cy="874035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68" name="Straight Arrow Connector 268"/>
              <p:cNvCxnSpPr>
                <a:cxnSpLocks noChangeShapeType="1"/>
                <a:stCxn id="12" idx="6"/>
                <a:endCxn id="70" idx="2"/>
              </p:cNvCxnSpPr>
              <p:nvPr/>
            </p:nvCxnSpPr>
            <p:spPr bwMode="auto">
              <a:xfrm flipV="1">
                <a:off x="10855401" y="1633105"/>
                <a:ext cx="698939" cy="1512032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69" name="Straight Arrow Connector 269"/>
              <p:cNvCxnSpPr>
                <a:cxnSpLocks noChangeShapeType="1"/>
                <a:stCxn id="11" idx="6"/>
                <a:endCxn id="70" idx="2"/>
              </p:cNvCxnSpPr>
              <p:nvPr/>
            </p:nvCxnSpPr>
            <p:spPr bwMode="auto">
              <a:xfrm flipV="1">
                <a:off x="10855401" y="1633102"/>
                <a:ext cx="698939" cy="2150027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70" name="Oval 69"/>
              <p:cNvSpPr/>
              <p:nvPr/>
            </p:nvSpPr>
            <p:spPr>
              <a:xfrm>
                <a:off x="11553852" y="1388059"/>
                <a:ext cx="489246" cy="489958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cxnSp>
            <p:nvCxnSpPr>
              <p:cNvPr id="71" name="Straight Arrow Connector 271"/>
              <p:cNvCxnSpPr>
                <a:cxnSpLocks noChangeShapeType="1"/>
                <a:stCxn id="26" idx="6"/>
                <a:endCxn id="70" idx="2"/>
              </p:cNvCxnSpPr>
              <p:nvPr/>
            </p:nvCxnSpPr>
            <p:spPr bwMode="auto">
              <a:xfrm>
                <a:off x="10855401" y="1238148"/>
                <a:ext cx="698939" cy="394956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2" name="Straight Arrow Connector 272"/>
              <p:cNvCxnSpPr>
                <a:cxnSpLocks noChangeShapeType="1"/>
                <a:stCxn id="27" idx="6"/>
                <a:endCxn id="70" idx="2"/>
              </p:cNvCxnSpPr>
              <p:nvPr/>
            </p:nvCxnSpPr>
            <p:spPr bwMode="auto">
              <a:xfrm>
                <a:off x="10855401" y="600151"/>
                <a:ext cx="698939" cy="103295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4" name="Straight Arrow Connector 274"/>
              <p:cNvCxnSpPr>
                <a:cxnSpLocks noChangeShapeType="1"/>
                <a:stCxn id="70" idx="6"/>
                <a:endCxn id="38" idx="2"/>
              </p:cNvCxnSpPr>
              <p:nvPr/>
            </p:nvCxnSpPr>
            <p:spPr bwMode="auto">
              <a:xfrm>
                <a:off x="12043592" y="1633102"/>
                <a:ext cx="684963" cy="2150027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5" name="Straight Arrow Connector 275"/>
              <p:cNvCxnSpPr>
                <a:cxnSpLocks noChangeShapeType="1"/>
                <a:stCxn id="70" idx="6"/>
                <a:endCxn id="39" idx="2"/>
              </p:cNvCxnSpPr>
              <p:nvPr/>
            </p:nvCxnSpPr>
            <p:spPr bwMode="auto">
              <a:xfrm>
                <a:off x="12043592" y="1633105"/>
                <a:ext cx="684963" cy="1512032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6" name="Straight Arrow Connector 276"/>
              <p:cNvCxnSpPr>
                <a:cxnSpLocks noChangeShapeType="1"/>
                <a:stCxn id="70" idx="6"/>
                <a:endCxn id="46" idx="2"/>
              </p:cNvCxnSpPr>
              <p:nvPr/>
            </p:nvCxnSpPr>
            <p:spPr bwMode="auto">
              <a:xfrm flipV="1">
                <a:off x="12043592" y="600151"/>
                <a:ext cx="684963" cy="103295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7" name="Straight Arrow Connector 277"/>
              <p:cNvCxnSpPr>
                <a:cxnSpLocks noChangeShapeType="1"/>
                <a:stCxn id="70" idx="6"/>
                <a:endCxn id="45" idx="2"/>
              </p:cNvCxnSpPr>
              <p:nvPr/>
            </p:nvCxnSpPr>
            <p:spPr bwMode="auto">
              <a:xfrm flipV="1">
                <a:off x="12043592" y="1238148"/>
                <a:ext cx="684963" cy="394956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8" name="Straight Arrow Connector 278"/>
              <p:cNvCxnSpPr>
                <a:cxnSpLocks noChangeShapeType="1"/>
                <a:stCxn id="70" idx="6"/>
                <a:endCxn id="44" idx="2"/>
              </p:cNvCxnSpPr>
              <p:nvPr/>
            </p:nvCxnSpPr>
            <p:spPr bwMode="auto">
              <a:xfrm>
                <a:off x="12043592" y="1633102"/>
                <a:ext cx="684963" cy="24304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9" name="Straight Arrow Connector 279"/>
              <p:cNvCxnSpPr>
                <a:cxnSpLocks noChangeShapeType="1"/>
                <a:stCxn id="70" idx="6"/>
                <a:endCxn id="40" idx="2"/>
              </p:cNvCxnSpPr>
              <p:nvPr/>
            </p:nvCxnSpPr>
            <p:spPr bwMode="auto">
              <a:xfrm>
                <a:off x="12043592" y="1633102"/>
                <a:ext cx="684963" cy="874035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88" name="Straight Arrow Connector 288"/>
              <p:cNvCxnSpPr>
                <a:cxnSpLocks noChangeShapeType="1"/>
              </p:cNvCxnSpPr>
              <p:nvPr/>
            </p:nvCxnSpPr>
            <p:spPr bwMode="auto">
              <a:xfrm>
                <a:off x="13217808" y="3771452"/>
                <a:ext cx="489252" cy="1023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89" name="Straight Arrow Connector 289"/>
              <p:cNvCxnSpPr>
                <a:cxnSpLocks noChangeShapeType="1"/>
              </p:cNvCxnSpPr>
              <p:nvPr/>
            </p:nvCxnSpPr>
            <p:spPr bwMode="auto">
              <a:xfrm>
                <a:off x="13217808" y="3135789"/>
                <a:ext cx="489252" cy="1023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0" name="Straight Arrow Connector 290"/>
              <p:cNvCxnSpPr>
                <a:cxnSpLocks noChangeShapeType="1"/>
              </p:cNvCxnSpPr>
              <p:nvPr/>
            </p:nvCxnSpPr>
            <p:spPr bwMode="auto">
              <a:xfrm>
                <a:off x="13217808" y="2500127"/>
                <a:ext cx="489252" cy="1023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1" name="Straight Arrow Connector 291"/>
              <p:cNvCxnSpPr>
                <a:cxnSpLocks noChangeShapeType="1"/>
              </p:cNvCxnSpPr>
              <p:nvPr/>
            </p:nvCxnSpPr>
            <p:spPr bwMode="auto">
              <a:xfrm>
                <a:off x="13217808" y="1864465"/>
                <a:ext cx="489252" cy="1023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2" name="Straight Arrow Connector 292"/>
              <p:cNvCxnSpPr>
                <a:cxnSpLocks noChangeShapeType="1"/>
              </p:cNvCxnSpPr>
              <p:nvPr/>
            </p:nvCxnSpPr>
            <p:spPr bwMode="auto">
              <a:xfrm>
                <a:off x="13217808" y="1228803"/>
                <a:ext cx="489252" cy="1023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3" name="Straight Arrow Connector 293"/>
              <p:cNvCxnSpPr>
                <a:cxnSpLocks noChangeShapeType="1"/>
              </p:cNvCxnSpPr>
              <p:nvPr/>
            </p:nvCxnSpPr>
            <p:spPr bwMode="auto">
              <a:xfrm>
                <a:off x="13217808" y="593141"/>
                <a:ext cx="489252" cy="1023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94" name="TextBox 93"/>
              <p:cNvSpPr txBox="1"/>
              <p:nvPr/>
            </p:nvSpPr>
            <p:spPr>
              <a:xfrm>
                <a:off x="12514823" y="4162318"/>
                <a:ext cx="1058012" cy="45606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Layer 3</a:t>
                </a:r>
                <a:endParaRPr lang="en-US" kern="0" baseline="-25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95" name="Group 287"/>
              <p:cNvGrpSpPr>
                <a:grpSpLocks/>
              </p:cNvGrpSpPr>
              <p:nvPr/>
            </p:nvGrpSpPr>
            <p:grpSpPr bwMode="auto">
              <a:xfrm>
                <a:off x="12883794" y="463095"/>
                <a:ext cx="142583" cy="57210"/>
                <a:chOff x="5105400" y="1752600"/>
                <a:chExt cx="381000" cy="152400"/>
              </a:xfrm>
            </p:grpSpPr>
            <p:sp>
              <p:nvSpPr>
                <p:cNvPr id="111" name="Isosceles Triangle 110"/>
                <p:cNvSpPr/>
                <p:nvPr/>
              </p:nvSpPr>
              <p:spPr>
                <a:xfrm>
                  <a:off x="5106582" y="1752047"/>
                  <a:ext cx="381011" cy="153121"/>
                </a:xfrm>
                <a:prstGeom prst="triangl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12" name="Isosceles Triangle 111"/>
                <p:cNvSpPr/>
                <p:nvPr/>
              </p:nvSpPr>
              <p:spPr>
                <a:xfrm>
                  <a:off x="5106582" y="1814023"/>
                  <a:ext cx="381011" cy="91145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</p:grpSp>
          <p:grpSp>
            <p:nvGrpSpPr>
              <p:cNvPr id="96" name="Group 288"/>
              <p:cNvGrpSpPr>
                <a:grpSpLocks/>
              </p:cNvGrpSpPr>
              <p:nvPr/>
            </p:nvGrpSpPr>
            <p:grpSpPr bwMode="auto">
              <a:xfrm>
                <a:off x="12891715" y="1741041"/>
                <a:ext cx="142583" cy="57210"/>
                <a:chOff x="5105400" y="1752600"/>
                <a:chExt cx="381000" cy="152400"/>
              </a:xfrm>
            </p:grpSpPr>
            <p:sp>
              <p:nvSpPr>
                <p:cNvPr id="109" name="Isosceles Triangle 108"/>
                <p:cNvSpPr/>
                <p:nvPr/>
              </p:nvSpPr>
              <p:spPr>
                <a:xfrm>
                  <a:off x="5106391" y="1752910"/>
                  <a:ext cx="381011" cy="153121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10" name="Isosceles Triangle 109"/>
                <p:cNvSpPr/>
                <p:nvPr/>
              </p:nvSpPr>
              <p:spPr>
                <a:xfrm>
                  <a:off x="5106391" y="1814886"/>
                  <a:ext cx="381011" cy="91145"/>
                </a:xfrm>
                <a:prstGeom prst="triangl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</p:grpSp>
          <p:grpSp>
            <p:nvGrpSpPr>
              <p:cNvPr id="97" name="Group 303"/>
              <p:cNvGrpSpPr>
                <a:grpSpLocks/>
              </p:cNvGrpSpPr>
              <p:nvPr/>
            </p:nvGrpSpPr>
            <p:grpSpPr bwMode="auto">
              <a:xfrm>
                <a:off x="12887754" y="3005744"/>
                <a:ext cx="142583" cy="57210"/>
                <a:chOff x="5105400" y="1752600"/>
                <a:chExt cx="381000" cy="152400"/>
              </a:xfrm>
            </p:grpSpPr>
            <p:sp>
              <p:nvSpPr>
                <p:cNvPr id="107" name="Isosceles Triangle 106"/>
                <p:cNvSpPr/>
                <p:nvPr/>
              </p:nvSpPr>
              <p:spPr>
                <a:xfrm>
                  <a:off x="5106488" y="1752593"/>
                  <a:ext cx="381013" cy="153121"/>
                </a:xfrm>
                <a:prstGeom prst="triangl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8" name="Isosceles Triangle 107"/>
                <p:cNvSpPr/>
                <p:nvPr/>
              </p:nvSpPr>
              <p:spPr>
                <a:xfrm>
                  <a:off x="5106488" y="1814570"/>
                  <a:ext cx="381013" cy="91145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</p:grpSp>
          <p:grpSp>
            <p:nvGrpSpPr>
              <p:cNvPr id="98" name="Group 315"/>
              <p:cNvGrpSpPr>
                <a:grpSpLocks/>
              </p:cNvGrpSpPr>
              <p:nvPr/>
            </p:nvGrpSpPr>
            <p:grpSpPr bwMode="auto">
              <a:xfrm>
                <a:off x="12887754" y="3648027"/>
                <a:ext cx="142583" cy="57210"/>
                <a:chOff x="5105400" y="1752600"/>
                <a:chExt cx="381000" cy="152400"/>
              </a:xfrm>
            </p:grpSpPr>
            <p:sp>
              <p:nvSpPr>
                <p:cNvPr id="105" name="Isosceles Triangle 104"/>
                <p:cNvSpPr/>
                <p:nvPr/>
              </p:nvSpPr>
              <p:spPr>
                <a:xfrm>
                  <a:off x="5106488" y="1751498"/>
                  <a:ext cx="381013" cy="153121"/>
                </a:xfrm>
                <a:prstGeom prst="triangl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6" name="Isosceles Triangle 105"/>
                <p:cNvSpPr/>
                <p:nvPr/>
              </p:nvSpPr>
              <p:spPr>
                <a:xfrm>
                  <a:off x="5106488" y="1813476"/>
                  <a:ext cx="381013" cy="91142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</p:grpSp>
          <p:grpSp>
            <p:nvGrpSpPr>
              <p:cNvPr id="99" name="Group 318"/>
              <p:cNvGrpSpPr>
                <a:grpSpLocks/>
              </p:cNvGrpSpPr>
              <p:nvPr/>
            </p:nvGrpSpPr>
            <p:grpSpPr bwMode="auto">
              <a:xfrm>
                <a:off x="12900957" y="2370082"/>
                <a:ext cx="142583" cy="57210"/>
                <a:chOff x="5105400" y="1752600"/>
                <a:chExt cx="381000" cy="152400"/>
              </a:xfrm>
            </p:grpSpPr>
            <p:sp>
              <p:nvSpPr>
                <p:cNvPr id="103" name="Isosceles Triangle 102"/>
                <p:cNvSpPr/>
                <p:nvPr/>
              </p:nvSpPr>
              <p:spPr>
                <a:xfrm>
                  <a:off x="5106162" y="1754279"/>
                  <a:ext cx="381013" cy="149474"/>
                </a:xfrm>
                <a:prstGeom prst="triangl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4" name="Isosceles Triangle 103"/>
                <p:cNvSpPr/>
                <p:nvPr/>
              </p:nvSpPr>
              <p:spPr>
                <a:xfrm>
                  <a:off x="5106162" y="1812611"/>
                  <a:ext cx="381013" cy="91142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</p:grpSp>
          <p:grpSp>
            <p:nvGrpSpPr>
              <p:cNvPr id="100" name="Group 321"/>
              <p:cNvGrpSpPr>
                <a:grpSpLocks/>
              </p:cNvGrpSpPr>
              <p:nvPr/>
            </p:nvGrpSpPr>
            <p:grpSpPr bwMode="auto">
              <a:xfrm>
                <a:off x="12885114" y="1096374"/>
                <a:ext cx="142583" cy="57210"/>
                <a:chOff x="5105400" y="1752600"/>
                <a:chExt cx="381000" cy="152400"/>
              </a:xfrm>
            </p:grpSpPr>
            <p:sp>
              <p:nvSpPr>
                <p:cNvPr id="101" name="Isosceles Triangle 100"/>
                <p:cNvSpPr/>
                <p:nvPr/>
              </p:nvSpPr>
              <p:spPr>
                <a:xfrm>
                  <a:off x="5106549" y="1753064"/>
                  <a:ext cx="381013" cy="153121"/>
                </a:xfrm>
                <a:prstGeom prst="triangl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2" name="Isosceles Triangle 101"/>
                <p:cNvSpPr/>
                <p:nvPr/>
              </p:nvSpPr>
              <p:spPr>
                <a:xfrm>
                  <a:off x="5106549" y="1815043"/>
                  <a:ext cx="381013" cy="91142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</p:grpSp>
        </p:grpSp>
        <p:sp>
          <p:nvSpPr>
            <p:cNvPr id="7" name="TextBox 6"/>
            <p:cNvSpPr txBox="1"/>
            <p:nvPr/>
          </p:nvSpPr>
          <p:spPr>
            <a:xfrm>
              <a:off x="1913664" y="2134764"/>
              <a:ext cx="565288" cy="5730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a</a:t>
              </a:r>
              <a:r>
                <a:rPr lang="en-US" sz="2000" kern="0" baseline="-25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1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20807" y="2918989"/>
              <a:ext cx="565288" cy="5730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a</a:t>
              </a:r>
              <a:r>
                <a:rPr lang="en-US" sz="2000" kern="0" baseline="-25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2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20807" y="3633363"/>
              <a:ext cx="565288" cy="5730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a</a:t>
              </a:r>
              <a:r>
                <a:rPr lang="en-US" sz="2000" kern="0" baseline="-25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3</a:t>
              </a:r>
            </a:p>
          </p:txBody>
        </p:sp>
      </p:grpSp>
      <p:grpSp>
        <p:nvGrpSpPr>
          <p:cNvPr id="117" name="Group 115"/>
          <p:cNvGrpSpPr>
            <a:grpSpLocks/>
          </p:cNvGrpSpPr>
          <p:nvPr/>
        </p:nvGrpSpPr>
        <p:grpSpPr bwMode="auto">
          <a:xfrm>
            <a:off x="4415406" y="1506659"/>
            <a:ext cx="935053" cy="2817691"/>
            <a:chOff x="1380755" y="894270"/>
            <a:chExt cx="5307150" cy="457201"/>
          </a:xfrm>
        </p:grpSpPr>
        <p:cxnSp>
          <p:nvCxnSpPr>
            <p:cNvPr id="118" name="Straight Connector 116"/>
            <p:cNvCxnSpPr>
              <a:cxnSpLocks noChangeShapeType="1"/>
            </p:cNvCxnSpPr>
            <p:nvPr/>
          </p:nvCxnSpPr>
          <p:spPr bwMode="auto">
            <a:xfrm>
              <a:off x="1380755" y="894270"/>
              <a:ext cx="5303520" cy="457200"/>
            </a:xfrm>
            <a:prstGeom prst="line">
              <a:avLst/>
            </a:prstGeom>
            <a:noFill/>
            <a:ln w="762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9" name="Straight Connector 117"/>
            <p:cNvCxnSpPr>
              <a:cxnSpLocks noChangeShapeType="1"/>
            </p:cNvCxnSpPr>
            <p:nvPr/>
          </p:nvCxnSpPr>
          <p:spPr bwMode="auto">
            <a:xfrm flipV="1">
              <a:off x="1384384" y="894271"/>
              <a:ext cx="5303521" cy="457200"/>
            </a:xfrm>
            <a:prstGeom prst="line">
              <a:avLst/>
            </a:prstGeom>
            <a:noFill/>
            <a:ln w="762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56036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/>
              <a:t>آموزش خودرمزنگار </a:t>
            </a:r>
            <a:r>
              <a:rPr lang="fa-IR" dirty="0" smtClean="0"/>
              <a:t>عمیق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400" dirty="0"/>
              <a:t>ویژگی‌های سطح </a:t>
            </a:r>
            <a:r>
              <a:rPr lang="fa-IR" sz="2400" dirty="0" smtClean="0"/>
              <a:t>1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444567" y="1399517"/>
            <a:ext cx="2509687" cy="3458233"/>
            <a:chOff x="96210" y="1009650"/>
            <a:chExt cx="3594730" cy="4953371"/>
          </a:xfrm>
        </p:grpSpPr>
        <p:grpSp>
          <p:nvGrpSpPr>
            <p:cNvPr id="6" name="Group 313"/>
            <p:cNvGrpSpPr>
              <a:grpSpLocks/>
            </p:cNvGrpSpPr>
            <p:nvPr/>
          </p:nvGrpSpPr>
          <p:grpSpPr bwMode="auto">
            <a:xfrm>
              <a:off x="96210" y="1009650"/>
              <a:ext cx="3594730" cy="4953371"/>
              <a:chOff x="10081672" y="354768"/>
              <a:chExt cx="2962161" cy="4270344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10366056" y="3538126"/>
                <a:ext cx="489246" cy="489958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10366056" y="2900359"/>
                <a:ext cx="489246" cy="489958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10366056" y="2261225"/>
                <a:ext cx="489246" cy="491326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cxnSp>
            <p:nvCxnSpPr>
              <p:cNvPr id="14" name="Straight Arrow Connector 214"/>
              <p:cNvCxnSpPr>
                <a:cxnSpLocks noChangeShapeType="1"/>
                <a:stCxn id="12" idx="6"/>
                <a:endCxn id="22" idx="2"/>
              </p:cNvCxnSpPr>
              <p:nvPr/>
            </p:nvCxnSpPr>
            <p:spPr bwMode="auto">
              <a:xfrm flipV="1">
                <a:off x="10855401" y="2904421"/>
                <a:ext cx="698939" cy="240716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15" name="Straight Arrow Connector 215"/>
              <p:cNvCxnSpPr>
                <a:cxnSpLocks noChangeShapeType="1"/>
                <a:stCxn id="11" idx="6"/>
                <a:endCxn id="22" idx="2"/>
              </p:cNvCxnSpPr>
              <p:nvPr/>
            </p:nvCxnSpPr>
            <p:spPr bwMode="auto">
              <a:xfrm flipV="1">
                <a:off x="10855401" y="2904418"/>
                <a:ext cx="698939" cy="87871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10412905" y="2299545"/>
                <a:ext cx="420405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4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0412905" y="2938681"/>
                <a:ext cx="420405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5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0412905" y="3576445"/>
                <a:ext cx="420405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6</a:t>
                </a:r>
              </a:p>
            </p:txBody>
          </p:sp>
          <p:cxnSp>
            <p:nvCxnSpPr>
              <p:cNvPr id="21" name="Straight Arrow Connector 221"/>
              <p:cNvCxnSpPr>
                <a:cxnSpLocks noChangeShapeType="1"/>
                <a:stCxn id="26" idx="6"/>
                <a:endCxn id="22" idx="2"/>
              </p:cNvCxnSpPr>
              <p:nvPr/>
            </p:nvCxnSpPr>
            <p:spPr bwMode="auto">
              <a:xfrm>
                <a:off x="10855401" y="1238148"/>
                <a:ext cx="698939" cy="1666272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22" name="Oval 21"/>
              <p:cNvSpPr/>
              <p:nvPr/>
            </p:nvSpPr>
            <p:spPr>
              <a:xfrm>
                <a:off x="11553852" y="2659486"/>
                <a:ext cx="489246" cy="489958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0081672" y="4169048"/>
                <a:ext cx="1058011" cy="45606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kern="0" dirty="0">
                    <a:ln w="0"/>
                    <a:latin typeface="Times New Roman" panose="02020603050405020304" pitchFamily="18" charset="0"/>
                    <a:cs typeface="+mn-cs"/>
                  </a:rPr>
                  <a:t>Layer 1</a:t>
                </a:r>
                <a:endParaRPr lang="en-US" kern="0" baseline="-25000" dirty="0">
                  <a:ln w="0"/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1283207" y="4164353"/>
                <a:ext cx="1058012" cy="45606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kern="0" dirty="0">
                    <a:ln w="0"/>
                    <a:latin typeface="Times New Roman" panose="02020603050405020304" pitchFamily="18" charset="0"/>
                    <a:cs typeface="+mn-cs"/>
                  </a:rPr>
                  <a:t>Layer 2</a:t>
                </a:r>
                <a:endParaRPr lang="en-US" kern="0" baseline="-25000" dirty="0">
                  <a:ln w="0"/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0366056" y="1630301"/>
                <a:ext cx="489246" cy="491327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0366056" y="992534"/>
                <a:ext cx="489246" cy="491327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10366056" y="354768"/>
                <a:ext cx="489246" cy="491327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0412905" y="393089"/>
                <a:ext cx="420405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1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0412905" y="1030854"/>
                <a:ext cx="420405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2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0412905" y="1668622"/>
                <a:ext cx="420405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3</a:t>
                </a:r>
              </a:p>
            </p:txBody>
          </p:sp>
          <p:cxnSp>
            <p:nvCxnSpPr>
              <p:cNvPr id="31" name="Straight Arrow Connector 231"/>
              <p:cNvCxnSpPr>
                <a:cxnSpLocks noChangeShapeType="1"/>
                <a:stCxn id="13" idx="6"/>
                <a:endCxn id="22" idx="2"/>
              </p:cNvCxnSpPr>
              <p:nvPr/>
            </p:nvCxnSpPr>
            <p:spPr bwMode="auto">
              <a:xfrm>
                <a:off x="10855401" y="2507138"/>
                <a:ext cx="698939" cy="397280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2" name="Straight Arrow Connector 232"/>
              <p:cNvCxnSpPr>
                <a:cxnSpLocks noChangeShapeType="1"/>
                <a:stCxn id="25" idx="6"/>
                <a:endCxn id="22" idx="2"/>
              </p:cNvCxnSpPr>
              <p:nvPr/>
            </p:nvCxnSpPr>
            <p:spPr bwMode="auto">
              <a:xfrm>
                <a:off x="10855401" y="1876143"/>
                <a:ext cx="698939" cy="1028275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3" name="Straight Arrow Connector 233"/>
              <p:cNvCxnSpPr>
                <a:cxnSpLocks noChangeShapeType="1"/>
                <a:stCxn id="27" idx="6"/>
                <a:endCxn id="22" idx="2"/>
              </p:cNvCxnSpPr>
              <p:nvPr/>
            </p:nvCxnSpPr>
            <p:spPr bwMode="auto">
              <a:xfrm>
                <a:off x="10855401" y="600151"/>
                <a:ext cx="698939" cy="2304267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52" name="Straight Arrow Connector 252"/>
              <p:cNvCxnSpPr>
                <a:cxnSpLocks noChangeShapeType="1"/>
                <a:stCxn id="13" idx="6"/>
                <a:endCxn id="56" idx="2"/>
              </p:cNvCxnSpPr>
              <p:nvPr/>
            </p:nvCxnSpPr>
            <p:spPr bwMode="auto">
              <a:xfrm flipV="1">
                <a:off x="10855401" y="2275769"/>
                <a:ext cx="698939" cy="231373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53" name="Straight Arrow Connector 253"/>
              <p:cNvCxnSpPr>
                <a:cxnSpLocks noChangeShapeType="1"/>
                <a:stCxn id="12" idx="6"/>
                <a:endCxn id="56" idx="2"/>
              </p:cNvCxnSpPr>
              <p:nvPr/>
            </p:nvCxnSpPr>
            <p:spPr bwMode="auto">
              <a:xfrm flipV="1">
                <a:off x="10855401" y="2275767"/>
                <a:ext cx="698939" cy="869368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54" name="Straight Arrow Connector 254"/>
              <p:cNvCxnSpPr>
                <a:cxnSpLocks noChangeShapeType="1"/>
                <a:stCxn id="11" idx="6"/>
                <a:endCxn id="56" idx="2"/>
              </p:cNvCxnSpPr>
              <p:nvPr/>
            </p:nvCxnSpPr>
            <p:spPr bwMode="auto">
              <a:xfrm flipV="1">
                <a:off x="10855401" y="2275766"/>
                <a:ext cx="698939" cy="1507364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55" name="Straight Arrow Connector 255"/>
              <p:cNvCxnSpPr>
                <a:cxnSpLocks noChangeShapeType="1"/>
                <a:stCxn id="27" idx="6"/>
                <a:endCxn id="56" idx="2"/>
              </p:cNvCxnSpPr>
              <p:nvPr/>
            </p:nvCxnSpPr>
            <p:spPr bwMode="auto">
              <a:xfrm>
                <a:off x="10855401" y="600153"/>
                <a:ext cx="698939" cy="1675615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56" name="Oval 55"/>
              <p:cNvSpPr/>
              <p:nvPr/>
            </p:nvSpPr>
            <p:spPr>
              <a:xfrm>
                <a:off x="11553852" y="2029931"/>
                <a:ext cx="489246" cy="491327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cxnSp>
            <p:nvCxnSpPr>
              <p:cNvPr id="57" name="Straight Arrow Connector 257"/>
              <p:cNvCxnSpPr>
                <a:cxnSpLocks noChangeShapeType="1"/>
                <a:stCxn id="25" idx="6"/>
                <a:endCxn id="56" idx="2"/>
              </p:cNvCxnSpPr>
              <p:nvPr/>
            </p:nvCxnSpPr>
            <p:spPr bwMode="auto">
              <a:xfrm>
                <a:off x="10855401" y="1876146"/>
                <a:ext cx="698939" cy="399623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58" name="Straight Arrow Connector 258"/>
              <p:cNvCxnSpPr>
                <a:cxnSpLocks noChangeShapeType="1"/>
                <a:stCxn id="26" idx="6"/>
                <a:endCxn id="56" idx="2"/>
              </p:cNvCxnSpPr>
              <p:nvPr/>
            </p:nvCxnSpPr>
            <p:spPr bwMode="auto">
              <a:xfrm>
                <a:off x="10855401" y="1238149"/>
                <a:ext cx="698939" cy="1037618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66" name="Straight Arrow Connector 266"/>
              <p:cNvCxnSpPr>
                <a:cxnSpLocks noChangeShapeType="1"/>
                <a:stCxn id="25" idx="6"/>
                <a:endCxn id="70" idx="2"/>
              </p:cNvCxnSpPr>
              <p:nvPr/>
            </p:nvCxnSpPr>
            <p:spPr bwMode="auto">
              <a:xfrm flipV="1">
                <a:off x="10855401" y="1633102"/>
                <a:ext cx="698939" cy="24304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67" name="Straight Arrow Connector 267"/>
              <p:cNvCxnSpPr>
                <a:cxnSpLocks noChangeShapeType="1"/>
                <a:stCxn id="13" idx="6"/>
                <a:endCxn id="70" idx="2"/>
              </p:cNvCxnSpPr>
              <p:nvPr/>
            </p:nvCxnSpPr>
            <p:spPr bwMode="auto">
              <a:xfrm flipV="1">
                <a:off x="10855401" y="1633102"/>
                <a:ext cx="698939" cy="874035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68" name="Straight Arrow Connector 268"/>
              <p:cNvCxnSpPr>
                <a:cxnSpLocks noChangeShapeType="1"/>
                <a:stCxn id="12" idx="6"/>
                <a:endCxn id="70" idx="2"/>
              </p:cNvCxnSpPr>
              <p:nvPr/>
            </p:nvCxnSpPr>
            <p:spPr bwMode="auto">
              <a:xfrm flipV="1">
                <a:off x="10855401" y="1633105"/>
                <a:ext cx="698939" cy="1512032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69" name="Straight Arrow Connector 269"/>
              <p:cNvCxnSpPr>
                <a:cxnSpLocks noChangeShapeType="1"/>
                <a:stCxn id="11" idx="6"/>
                <a:endCxn id="70" idx="2"/>
              </p:cNvCxnSpPr>
              <p:nvPr/>
            </p:nvCxnSpPr>
            <p:spPr bwMode="auto">
              <a:xfrm flipV="1">
                <a:off x="10855401" y="1633102"/>
                <a:ext cx="698939" cy="2150027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70" name="Oval 69"/>
              <p:cNvSpPr/>
              <p:nvPr/>
            </p:nvSpPr>
            <p:spPr>
              <a:xfrm>
                <a:off x="11553852" y="1388059"/>
                <a:ext cx="489246" cy="489958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cxnSp>
            <p:nvCxnSpPr>
              <p:cNvPr id="71" name="Straight Arrow Connector 271"/>
              <p:cNvCxnSpPr>
                <a:cxnSpLocks noChangeShapeType="1"/>
                <a:stCxn id="26" idx="6"/>
                <a:endCxn id="70" idx="2"/>
              </p:cNvCxnSpPr>
              <p:nvPr/>
            </p:nvCxnSpPr>
            <p:spPr bwMode="auto">
              <a:xfrm>
                <a:off x="10855401" y="1238148"/>
                <a:ext cx="698939" cy="394956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2" name="Straight Arrow Connector 272"/>
              <p:cNvCxnSpPr>
                <a:cxnSpLocks noChangeShapeType="1"/>
                <a:stCxn id="27" idx="6"/>
                <a:endCxn id="70" idx="2"/>
              </p:cNvCxnSpPr>
              <p:nvPr/>
            </p:nvCxnSpPr>
            <p:spPr bwMode="auto">
              <a:xfrm>
                <a:off x="10855401" y="600151"/>
                <a:ext cx="698939" cy="103295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1" name="Straight Arrow Connector 291"/>
              <p:cNvCxnSpPr>
                <a:cxnSpLocks noChangeShapeType="1"/>
              </p:cNvCxnSpPr>
              <p:nvPr/>
            </p:nvCxnSpPr>
            <p:spPr bwMode="auto">
              <a:xfrm>
                <a:off x="12043098" y="2916887"/>
                <a:ext cx="489252" cy="1022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2" name="Straight Arrow Connector 292"/>
              <p:cNvCxnSpPr>
                <a:cxnSpLocks noChangeShapeType="1"/>
              </p:cNvCxnSpPr>
              <p:nvPr/>
            </p:nvCxnSpPr>
            <p:spPr bwMode="auto">
              <a:xfrm>
                <a:off x="12051006" y="2275594"/>
                <a:ext cx="489252" cy="1022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3" name="Straight Arrow Connector 293"/>
              <p:cNvCxnSpPr>
                <a:cxnSpLocks noChangeShapeType="1"/>
              </p:cNvCxnSpPr>
              <p:nvPr/>
            </p:nvCxnSpPr>
            <p:spPr bwMode="auto">
              <a:xfrm>
                <a:off x="12043098" y="1629279"/>
                <a:ext cx="489252" cy="1022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112" name="Isosceles Triangle 111"/>
              <p:cNvSpPr/>
              <p:nvPr/>
            </p:nvSpPr>
            <p:spPr bwMode="auto">
              <a:xfrm>
                <a:off x="12884236" y="486148"/>
                <a:ext cx="142587" cy="34215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09" name="Isosceles Triangle 108"/>
              <p:cNvSpPr/>
              <p:nvPr/>
            </p:nvSpPr>
            <p:spPr bwMode="auto">
              <a:xfrm>
                <a:off x="12892085" y="1741161"/>
                <a:ext cx="142587" cy="57482"/>
              </a:xfrm>
              <a:prstGeom prst="triangle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08" name="Isosceles Triangle 107"/>
              <p:cNvSpPr/>
              <p:nvPr/>
            </p:nvSpPr>
            <p:spPr bwMode="auto">
              <a:xfrm>
                <a:off x="12888164" y="3029003"/>
                <a:ext cx="142589" cy="34215"/>
              </a:xfrm>
              <a:prstGeom prst="triangle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06" name="Isosceles Triangle 105"/>
              <p:cNvSpPr/>
              <p:nvPr/>
            </p:nvSpPr>
            <p:spPr bwMode="auto">
              <a:xfrm>
                <a:off x="12888164" y="3670877"/>
                <a:ext cx="142589" cy="34214"/>
              </a:xfrm>
              <a:prstGeom prst="triangle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04" name="Isosceles Triangle 103"/>
              <p:cNvSpPr/>
              <p:nvPr/>
            </p:nvSpPr>
            <p:spPr bwMode="auto">
              <a:xfrm>
                <a:off x="12901244" y="2392607"/>
                <a:ext cx="142589" cy="34214"/>
              </a:xfrm>
              <a:prstGeom prst="triangle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02" name="Isosceles Triangle 101"/>
              <p:cNvSpPr/>
              <p:nvPr/>
            </p:nvSpPr>
            <p:spPr bwMode="auto">
              <a:xfrm>
                <a:off x="12885546" y="1119812"/>
                <a:ext cx="142589" cy="34214"/>
              </a:xfrm>
              <a:prstGeom prst="triangle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1913664" y="2134764"/>
              <a:ext cx="565288" cy="5730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a</a:t>
              </a:r>
              <a:r>
                <a:rPr lang="en-US" sz="2000" kern="0" baseline="-25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1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20807" y="2918989"/>
              <a:ext cx="565288" cy="5730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a</a:t>
              </a:r>
              <a:r>
                <a:rPr lang="en-US" sz="2000" kern="0" baseline="-25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2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20807" y="3633363"/>
              <a:ext cx="565288" cy="5730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a</a:t>
              </a:r>
              <a:r>
                <a:rPr lang="en-US" sz="2000" kern="0" baseline="-25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3</a:t>
              </a:r>
            </a:p>
          </p:txBody>
        </p:sp>
      </p:grpSp>
      <p:sp>
        <p:nvSpPr>
          <p:cNvPr id="10" name="Double Bracket 9"/>
          <p:cNvSpPr/>
          <p:nvPr/>
        </p:nvSpPr>
        <p:spPr>
          <a:xfrm>
            <a:off x="4648200" y="2236302"/>
            <a:ext cx="762000" cy="1429574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TextBox 213"/>
          <p:cNvSpPr txBox="1"/>
          <p:nvPr/>
        </p:nvSpPr>
        <p:spPr>
          <a:xfrm>
            <a:off x="4819037" y="2219575"/>
            <a:ext cx="394659" cy="1426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+mn-cs"/>
              </a:rPr>
              <a:t>a</a:t>
            </a:r>
            <a:r>
              <a:rPr lang="en-US" sz="2000" kern="0" baseline="-25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+mn-cs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 baseline="-25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+mn-c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a</a:t>
            </a:r>
            <a:r>
              <a:rPr lang="en-US" sz="2000" kern="0" baseline="-25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2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 baseline="-25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+mn-c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a</a:t>
            </a:r>
            <a:r>
              <a:rPr lang="en-US" sz="2000" kern="0" baseline="-25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3</a:t>
            </a:r>
            <a:endParaRPr lang="en-US" sz="2000" kern="0" baseline="-25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018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2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/>
              <a:t>آموزش خودرمزنگار </a:t>
            </a:r>
            <a:r>
              <a:rPr lang="fa-IR" dirty="0" smtClean="0"/>
              <a:t>عمیق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400" dirty="0" smtClean="0"/>
              <a:t>لایه دوم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26</a:t>
            </a:fld>
            <a:endParaRPr lang="en-US" dirty="0"/>
          </a:p>
        </p:txBody>
      </p:sp>
      <p:grpSp>
        <p:nvGrpSpPr>
          <p:cNvPr id="184" name="Group 183"/>
          <p:cNvGrpSpPr/>
          <p:nvPr/>
        </p:nvGrpSpPr>
        <p:grpSpPr>
          <a:xfrm>
            <a:off x="2444567" y="1399517"/>
            <a:ext cx="3877909" cy="3458233"/>
            <a:chOff x="2444567" y="1123950"/>
            <a:chExt cx="3877909" cy="3458233"/>
          </a:xfrm>
        </p:grpSpPr>
        <p:grpSp>
          <p:nvGrpSpPr>
            <p:cNvPr id="122" name="Group 121"/>
            <p:cNvGrpSpPr/>
            <p:nvPr/>
          </p:nvGrpSpPr>
          <p:grpSpPr>
            <a:xfrm>
              <a:off x="2444567" y="1123950"/>
              <a:ext cx="2762296" cy="3458233"/>
              <a:chOff x="2444567" y="1156303"/>
              <a:chExt cx="2762296" cy="3458233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2444567" y="1156303"/>
                <a:ext cx="2509687" cy="3458233"/>
                <a:chOff x="96210" y="1009650"/>
                <a:chExt cx="3594730" cy="4953371"/>
              </a:xfrm>
            </p:grpSpPr>
            <p:grpSp>
              <p:nvGrpSpPr>
                <p:cNvPr id="6" name="Group 313"/>
                <p:cNvGrpSpPr>
                  <a:grpSpLocks/>
                </p:cNvGrpSpPr>
                <p:nvPr/>
              </p:nvGrpSpPr>
              <p:grpSpPr bwMode="auto">
                <a:xfrm>
                  <a:off x="96210" y="1009650"/>
                  <a:ext cx="3594730" cy="4953371"/>
                  <a:chOff x="10081672" y="354768"/>
                  <a:chExt cx="2962161" cy="4270344"/>
                </a:xfrm>
              </p:grpSpPr>
              <p:sp>
                <p:nvSpPr>
                  <p:cNvPr id="11" name="Oval 10"/>
                  <p:cNvSpPr/>
                  <p:nvPr/>
                </p:nvSpPr>
                <p:spPr>
                  <a:xfrm>
                    <a:off x="10366056" y="3538126"/>
                    <a:ext cx="489246" cy="489958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12" name="Oval 11"/>
                  <p:cNvSpPr/>
                  <p:nvPr/>
                </p:nvSpPr>
                <p:spPr>
                  <a:xfrm>
                    <a:off x="10366056" y="2900359"/>
                    <a:ext cx="489246" cy="489958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13" name="Oval 12"/>
                  <p:cNvSpPr/>
                  <p:nvPr/>
                </p:nvSpPr>
                <p:spPr>
                  <a:xfrm>
                    <a:off x="10366056" y="2261225"/>
                    <a:ext cx="489246" cy="49132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cxnSp>
                <p:nvCxnSpPr>
                  <p:cNvPr id="14" name="Straight Arrow Connector 214"/>
                  <p:cNvCxnSpPr>
                    <a:cxnSpLocks noChangeShapeType="1"/>
                    <a:stCxn id="12" idx="6"/>
                    <a:endCxn id="22" idx="2"/>
                  </p:cNvCxnSpPr>
                  <p:nvPr/>
                </p:nvCxnSpPr>
                <p:spPr bwMode="auto">
                  <a:xfrm flipV="1">
                    <a:off x="10855401" y="2904421"/>
                    <a:ext cx="698939" cy="240716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15" name="Straight Arrow Connector 215"/>
                  <p:cNvCxnSpPr>
                    <a:cxnSpLocks noChangeShapeType="1"/>
                    <a:stCxn id="11" idx="6"/>
                    <a:endCxn id="22" idx="2"/>
                  </p:cNvCxnSpPr>
                  <p:nvPr/>
                </p:nvCxnSpPr>
                <p:spPr bwMode="auto">
                  <a:xfrm flipV="1">
                    <a:off x="10855401" y="2904418"/>
                    <a:ext cx="698939" cy="878711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10412905" y="2299545"/>
                    <a:ext cx="420405" cy="4180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600" kern="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x</a:t>
                    </a:r>
                    <a:r>
                      <a:rPr lang="en-US" sz="1600" kern="0" baseline="-2500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4</a:t>
                    </a:r>
                  </a:p>
                </p:txBody>
              </p:sp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10412905" y="2938681"/>
                    <a:ext cx="420405" cy="4180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600" kern="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x</a:t>
                    </a:r>
                    <a:r>
                      <a:rPr lang="en-US" sz="1600" kern="0" baseline="-2500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5</a:t>
                    </a:r>
                  </a:p>
                </p:txBody>
              </p:sp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10412905" y="3576445"/>
                    <a:ext cx="420405" cy="4180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600" kern="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x</a:t>
                    </a:r>
                    <a:r>
                      <a:rPr lang="en-US" sz="1600" kern="0" baseline="-2500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6</a:t>
                    </a:r>
                  </a:p>
                </p:txBody>
              </p:sp>
              <p:cxnSp>
                <p:nvCxnSpPr>
                  <p:cNvPr id="21" name="Straight Arrow Connector 221"/>
                  <p:cNvCxnSpPr>
                    <a:cxnSpLocks noChangeShapeType="1"/>
                    <a:stCxn id="26" idx="6"/>
                    <a:endCxn id="22" idx="2"/>
                  </p:cNvCxnSpPr>
                  <p:nvPr/>
                </p:nvCxnSpPr>
                <p:spPr bwMode="auto">
                  <a:xfrm>
                    <a:off x="10855401" y="1238148"/>
                    <a:ext cx="698939" cy="1666272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sp>
                <p:nvSpPr>
                  <p:cNvPr id="22" name="Oval 21"/>
                  <p:cNvSpPr/>
                  <p:nvPr/>
                </p:nvSpPr>
                <p:spPr>
                  <a:xfrm>
                    <a:off x="11553852" y="2659486"/>
                    <a:ext cx="489246" cy="489958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10081672" y="4169048"/>
                    <a:ext cx="1058011" cy="456064"/>
                  </a:xfrm>
                  <a:prstGeom prst="rect">
                    <a:avLst/>
                  </a:prstGeom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Layer 1</a:t>
                    </a:r>
                    <a:endParaRPr lang="en-US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11283207" y="4164353"/>
                    <a:ext cx="1058012" cy="456064"/>
                  </a:xfrm>
                  <a:prstGeom prst="rect">
                    <a:avLst/>
                  </a:prstGeom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Layer 2</a:t>
                    </a:r>
                    <a:endParaRPr lang="en-US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25" name="Oval 24"/>
                  <p:cNvSpPr/>
                  <p:nvPr/>
                </p:nvSpPr>
                <p:spPr>
                  <a:xfrm>
                    <a:off x="10366056" y="1630301"/>
                    <a:ext cx="489246" cy="491327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26" name="Oval 25"/>
                  <p:cNvSpPr/>
                  <p:nvPr/>
                </p:nvSpPr>
                <p:spPr>
                  <a:xfrm>
                    <a:off x="10366056" y="992534"/>
                    <a:ext cx="489246" cy="491327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27" name="Oval 26"/>
                  <p:cNvSpPr/>
                  <p:nvPr/>
                </p:nvSpPr>
                <p:spPr>
                  <a:xfrm>
                    <a:off x="10366056" y="354768"/>
                    <a:ext cx="489246" cy="491327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10412905" y="393089"/>
                    <a:ext cx="420405" cy="4180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600" kern="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x</a:t>
                    </a:r>
                    <a:r>
                      <a:rPr lang="en-US" sz="1600" kern="0" baseline="-2500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10412905" y="1030854"/>
                    <a:ext cx="420405" cy="4180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600" kern="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x</a:t>
                    </a:r>
                    <a:r>
                      <a:rPr lang="en-US" sz="1600" kern="0" baseline="-2500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2</a:t>
                    </a:r>
                  </a:p>
                </p:txBody>
              </p:sp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10412905" y="1668622"/>
                    <a:ext cx="420405" cy="4180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600" kern="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x</a:t>
                    </a:r>
                    <a:r>
                      <a:rPr lang="en-US" sz="1600" kern="0" baseline="-2500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3</a:t>
                    </a:r>
                  </a:p>
                </p:txBody>
              </p:sp>
              <p:cxnSp>
                <p:nvCxnSpPr>
                  <p:cNvPr id="31" name="Straight Arrow Connector 231"/>
                  <p:cNvCxnSpPr>
                    <a:cxnSpLocks noChangeShapeType="1"/>
                    <a:stCxn id="13" idx="6"/>
                    <a:endCxn id="22" idx="2"/>
                  </p:cNvCxnSpPr>
                  <p:nvPr/>
                </p:nvCxnSpPr>
                <p:spPr bwMode="auto">
                  <a:xfrm>
                    <a:off x="10855401" y="2507138"/>
                    <a:ext cx="698939" cy="397280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32" name="Straight Arrow Connector 232"/>
                  <p:cNvCxnSpPr>
                    <a:cxnSpLocks noChangeShapeType="1"/>
                    <a:stCxn id="25" idx="6"/>
                    <a:endCxn id="22" idx="2"/>
                  </p:cNvCxnSpPr>
                  <p:nvPr/>
                </p:nvCxnSpPr>
                <p:spPr bwMode="auto">
                  <a:xfrm>
                    <a:off x="10855401" y="1876143"/>
                    <a:ext cx="698939" cy="1028275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33" name="Straight Arrow Connector 233"/>
                  <p:cNvCxnSpPr>
                    <a:cxnSpLocks noChangeShapeType="1"/>
                    <a:stCxn id="27" idx="6"/>
                    <a:endCxn id="22" idx="2"/>
                  </p:cNvCxnSpPr>
                  <p:nvPr/>
                </p:nvCxnSpPr>
                <p:spPr bwMode="auto">
                  <a:xfrm>
                    <a:off x="10855401" y="600151"/>
                    <a:ext cx="698939" cy="2304267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52" name="Straight Arrow Connector 252"/>
                  <p:cNvCxnSpPr>
                    <a:cxnSpLocks noChangeShapeType="1"/>
                    <a:stCxn id="13" idx="6"/>
                    <a:endCxn id="56" idx="2"/>
                  </p:cNvCxnSpPr>
                  <p:nvPr/>
                </p:nvCxnSpPr>
                <p:spPr bwMode="auto">
                  <a:xfrm flipV="1">
                    <a:off x="10855401" y="2275769"/>
                    <a:ext cx="698939" cy="231373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53" name="Straight Arrow Connector 253"/>
                  <p:cNvCxnSpPr>
                    <a:cxnSpLocks noChangeShapeType="1"/>
                    <a:stCxn id="12" idx="6"/>
                    <a:endCxn id="56" idx="2"/>
                  </p:cNvCxnSpPr>
                  <p:nvPr/>
                </p:nvCxnSpPr>
                <p:spPr bwMode="auto">
                  <a:xfrm flipV="1">
                    <a:off x="10855401" y="2275767"/>
                    <a:ext cx="698939" cy="869368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54" name="Straight Arrow Connector 254"/>
                  <p:cNvCxnSpPr>
                    <a:cxnSpLocks noChangeShapeType="1"/>
                    <a:stCxn id="11" idx="6"/>
                    <a:endCxn id="56" idx="2"/>
                  </p:cNvCxnSpPr>
                  <p:nvPr/>
                </p:nvCxnSpPr>
                <p:spPr bwMode="auto">
                  <a:xfrm flipV="1">
                    <a:off x="10855401" y="2275766"/>
                    <a:ext cx="698939" cy="1507364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55" name="Straight Arrow Connector 255"/>
                  <p:cNvCxnSpPr>
                    <a:cxnSpLocks noChangeShapeType="1"/>
                    <a:stCxn id="27" idx="6"/>
                    <a:endCxn id="56" idx="2"/>
                  </p:cNvCxnSpPr>
                  <p:nvPr/>
                </p:nvCxnSpPr>
                <p:spPr bwMode="auto">
                  <a:xfrm>
                    <a:off x="10855401" y="600153"/>
                    <a:ext cx="698939" cy="1675615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sp>
                <p:nvSpPr>
                  <p:cNvPr id="56" name="Oval 55"/>
                  <p:cNvSpPr/>
                  <p:nvPr/>
                </p:nvSpPr>
                <p:spPr>
                  <a:xfrm>
                    <a:off x="11553852" y="2029931"/>
                    <a:ext cx="489246" cy="491327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cxnSp>
                <p:nvCxnSpPr>
                  <p:cNvPr id="57" name="Straight Arrow Connector 257"/>
                  <p:cNvCxnSpPr>
                    <a:cxnSpLocks noChangeShapeType="1"/>
                    <a:stCxn id="25" idx="6"/>
                    <a:endCxn id="56" idx="2"/>
                  </p:cNvCxnSpPr>
                  <p:nvPr/>
                </p:nvCxnSpPr>
                <p:spPr bwMode="auto">
                  <a:xfrm>
                    <a:off x="10855401" y="1876146"/>
                    <a:ext cx="698939" cy="399623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58" name="Straight Arrow Connector 258"/>
                  <p:cNvCxnSpPr>
                    <a:cxnSpLocks noChangeShapeType="1"/>
                    <a:stCxn id="26" idx="6"/>
                    <a:endCxn id="56" idx="2"/>
                  </p:cNvCxnSpPr>
                  <p:nvPr/>
                </p:nvCxnSpPr>
                <p:spPr bwMode="auto">
                  <a:xfrm>
                    <a:off x="10855401" y="1238149"/>
                    <a:ext cx="698939" cy="1037618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66" name="Straight Arrow Connector 266"/>
                  <p:cNvCxnSpPr>
                    <a:cxnSpLocks noChangeShapeType="1"/>
                    <a:stCxn id="25" idx="6"/>
                    <a:endCxn id="70" idx="2"/>
                  </p:cNvCxnSpPr>
                  <p:nvPr/>
                </p:nvCxnSpPr>
                <p:spPr bwMode="auto">
                  <a:xfrm flipV="1">
                    <a:off x="10855401" y="1633102"/>
                    <a:ext cx="698939" cy="243041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67" name="Straight Arrow Connector 267"/>
                  <p:cNvCxnSpPr>
                    <a:cxnSpLocks noChangeShapeType="1"/>
                    <a:stCxn id="13" idx="6"/>
                    <a:endCxn id="70" idx="2"/>
                  </p:cNvCxnSpPr>
                  <p:nvPr/>
                </p:nvCxnSpPr>
                <p:spPr bwMode="auto">
                  <a:xfrm flipV="1">
                    <a:off x="10855401" y="1633102"/>
                    <a:ext cx="698939" cy="874035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68" name="Straight Arrow Connector 268"/>
                  <p:cNvCxnSpPr>
                    <a:cxnSpLocks noChangeShapeType="1"/>
                    <a:stCxn id="12" idx="6"/>
                    <a:endCxn id="70" idx="2"/>
                  </p:cNvCxnSpPr>
                  <p:nvPr/>
                </p:nvCxnSpPr>
                <p:spPr bwMode="auto">
                  <a:xfrm flipV="1">
                    <a:off x="10855401" y="1633105"/>
                    <a:ext cx="698939" cy="1512032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69" name="Straight Arrow Connector 269"/>
                  <p:cNvCxnSpPr>
                    <a:cxnSpLocks noChangeShapeType="1"/>
                    <a:stCxn id="11" idx="6"/>
                    <a:endCxn id="70" idx="2"/>
                  </p:cNvCxnSpPr>
                  <p:nvPr/>
                </p:nvCxnSpPr>
                <p:spPr bwMode="auto">
                  <a:xfrm flipV="1">
                    <a:off x="10855401" y="1633102"/>
                    <a:ext cx="698939" cy="2150027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sp>
                <p:nvSpPr>
                  <p:cNvPr id="70" name="Oval 69"/>
                  <p:cNvSpPr/>
                  <p:nvPr/>
                </p:nvSpPr>
                <p:spPr>
                  <a:xfrm>
                    <a:off x="11553852" y="1388059"/>
                    <a:ext cx="489246" cy="489958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cxnSp>
                <p:nvCxnSpPr>
                  <p:cNvPr id="71" name="Straight Arrow Connector 271"/>
                  <p:cNvCxnSpPr>
                    <a:cxnSpLocks noChangeShapeType="1"/>
                    <a:stCxn id="26" idx="6"/>
                    <a:endCxn id="70" idx="2"/>
                  </p:cNvCxnSpPr>
                  <p:nvPr/>
                </p:nvCxnSpPr>
                <p:spPr bwMode="auto">
                  <a:xfrm>
                    <a:off x="10855401" y="1238148"/>
                    <a:ext cx="698939" cy="394956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72" name="Straight Arrow Connector 272"/>
                  <p:cNvCxnSpPr>
                    <a:cxnSpLocks noChangeShapeType="1"/>
                    <a:stCxn id="27" idx="6"/>
                    <a:endCxn id="70" idx="2"/>
                  </p:cNvCxnSpPr>
                  <p:nvPr/>
                </p:nvCxnSpPr>
                <p:spPr bwMode="auto">
                  <a:xfrm>
                    <a:off x="10855401" y="600151"/>
                    <a:ext cx="698939" cy="1032951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sp>
                <p:nvSpPr>
                  <p:cNvPr id="112" name="Isosceles Triangle 111"/>
                  <p:cNvSpPr/>
                  <p:nvPr/>
                </p:nvSpPr>
                <p:spPr bwMode="auto">
                  <a:xfrm>
                    <a:off x="12884236" y="486148"/>
                    <a:ext cx="142587" cy="34215"/>
                  </a:xfrm>
                  <a:prstGeom prst="triangle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109" name="Isosceles Triangle 108"/>
                  <p:cNvSpPr/>
                  <p:nvPr/>
                </p:nvSpPr>
                <p:spPr bwMode="auto">
                  <a:xfrm>
                    <a:off x="12892085" y="1741161"/>
                    <a:ext cx="142587" cy="57482"/>
                  </a:xfrm>
                  <a:prstGeom prst="triangle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108" name="Isosceles Triangle 107"/>
                  <p:cNvSpPr/>
                  <p:nvPr/>
                </p:nvSpPr>
                <p:spPr bwMode="auto">
                  <a:xfrm>
                    <a:off x="12888164" y="3029003"/>
                    <a:ext cx="142589" cy="34215"/>
                  </a:xfrm>
                  <a:prstGeom prst="triangle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106" name="Isosceles Triangle 105"/>
                  <p:cNvSpPr/>
                  <p:nvPr/>
                </p:nvSpPr>
                <p:spPr bwMode="auto">
                  <a:xfrm>
                    <a:off x="12888164" y="3670877"/>
                    <a:ext cx="142589" cy="34214"/>
                  </a:xfrm>
                  <a:prstGeom prst="triangle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104" name="Isosceles Triangle 103"/>
                  <p:cNvSpPr/>
                  <p:nvPr/>
                </p:nvSpPr>
                <p:spPr bwMode="auto">
                  <a:xfrm>
                    <a:off x="12901244" y="2392607"/>
                    <a:ext cx="142589" cy="34214"/>
                  </a:xfrm>
                  <a:prstGeom prst="triangle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102" name="Isosceles Triangle 101"/>
                  <p:cNvSpPr/>
                  <p:nvPr/>
                </p:nvSpPr>
                <p:spPr bwMode="auto">
                  <a:xfrm>
                    <a:off x="12885546" y="1119812"/>
                    <a:ext cx="142589" cy="34214"/>
                  </a:xfrm>
                  <a:prstGeom prst="triangle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</p:grpSp>
            <p:sp>
              <p:nvSpPr>
                <p:cNvPr id="7" name="TextBox 6"/>
                <p:cNvSpPr txBox="1"/>
                <p:nvPr/>
              </p:nvSpPr>
              <p:spPr>
                <a:xfrm>
                  <a:off x="1913664" y="2134764"/>
                  <a:ext cx="565288" cy="5730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20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a</a:t>
                  </a:r>
                  <a:r>
                    <a:rPr lang="en-US" sz="20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1920807" y="2918989"/>
                  <a:ext cx="565288" cy="5730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20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a</a:t>
                  </a:r>
                  <a:r>
                    <a:rPr lang="en-US" sz="20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2</a:t>
                  </a: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1920807" y="3633363"/>
                  <a:ext cx="565288" cy="5730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20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a</a:t>
                  </a:r>
                  <a:r>
                    <a:rPr lang="en-US" sz="20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3</a:t>
                  </a:r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4106382" y="2182404"/>
                <a:ext cx="1100481" cy="1038709"/>
                <a:chOff x="4107940" y="1780370"/>
                <a:chExt cx="1487652" cy="1404148"/>
              </a:xfrm>
            </p:grpSpPr>
            <p:cxnSp>
              <p:nvCxnSpPr>
                <p:cNvPr id="59" name="Straight Arrow Connector 115"/>
                <p:cNvCxnSpPr>
                  <a:cxnSpLocks noChangeShapeType="1"/>
                  <a:stCxn id="70" idx="6"/>
                  <a:endCxn id="64" idx="2"/>
                </p:cNvCxnSpPr>
                <p:nvPr/>
              </p:nvCxnSpPr>
              <p:spPr bwMode="auto">
                <a:xfrm>
                  <a:off x="4107941" y="1792637"/>
                  <a:ext cx="893926" cy="272688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  <p:cxnSp>
              <p:nvCxnSpPr>
                <p:cNvPr id="61" name="Straight Arrow Connector 120"/>
                <p:cNvCxnSpPr>
                  <a:cxnSpLocks noChangeShapeType="1"/>
                  <a:stCxn id="22" idx="6"/>
                  <a:endCxn id="63" idx="2"/>
                </p:cNvCxnSpPr>
                <p:nvPr/>
              </p:nvCxnSpPr>
              <p:spPr bwMode="auto">
                <a:xfrm flipV="1">
                  <a:off x="4107940" y="2822492"/>
                  <a:ext cx="862980" cy="362026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  <p:sp>
              <p:nvSpPr>
                <p:cNvPr id="63" name="Oval 62"/>
                <p:cNvSpPr/>
                <p:nvPr/>
              </p:nvSpPr>
              <p:spPr>
                <a:xfrm>
                  <a:off x="4970920" y="2537535"/>
                  <a:ext cx="593725" cy="569914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solidFill>
                      <a:sysClr val="window" lastClr="FFFFFF"/>
                    </a:solidFill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5001867" y="1780370"/>
                  <a:ext cx="593725" cy="569912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74" name="TextBox 73"/>
                <p:cNvSpPr txBox="1"/>
                <p:nvPr/>
              </p:nvSpPr>
              <p:spPr>
                <a:xfrm>
                  <a:off x="5046158" y="1789642"/>
                  <a:ext cx="488002" cy="45766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b</a:t>
                  </a:r>
                  <a:r>
                    <a:rPr lang="en-US" sz="1600" kern="0" baseline="-2500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1</a:t>
                  </a:r>
                  <a:endParaRPr lang="en-US" sz="1600" kern="0" baseline="-25000" dirty="0">
                    <a:solidFill>
                      <a:sysClr val="window" lastClr="FFFFFF"/>
                    </a:solidFill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>
                <a:xfrm>
                  <a:off x="5036255" y="2563004"/>
                  <a:ext cx="488003" cy="45766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b</a:t>
                  </a:r>
                  <a:r>
                    <a:rPr lang="en-US" sz="1600" kern="0" baseline="-2500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2</a:t>
                  </a:r>
                </a:p>
              </p:txBody>
            </p:sp>
            <p:cxnSp>
              <p:nvCxnSpPr>
                <p:cNvPr id="78" name="Straight Arrow Connector 61"/>
                <p:cNvCxnSpPr>
                  <a:cxnSpLocks noChangeShapeType="1"/>
                  <a:stCxn id="22" idx="6"/>
                  <a:endCxn id="64" idx="2"/>
                </p:cNvCxnSpPr>
                <p:nvPr/>
              </p:nvCxnSpPr>
              <p:spPr bwMode="auto">
                <a:xfrm flipV="1">
                  <a:off x="4107943" y="2065326"/>
                  <a:ext cx="893924" cy="1119191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  <p:cxnSp>
              <p:nvCxnSpPr>
                <p:cNvPr id="80" name="Straight Arrow Connector 69"/>
                <p:cNvCxnSpPr>
                  <a:cxnSpLocks noChangeShapeType="1"/>
                  <a:stCxn id="70" idx="6"/>
                  <a:endCxn id="63" idx="2"/>
                </p:cNvCxnSpPr>
                <p:nvPr/>
              </p:nvCxnSpPr>
              <p:spPr bwMode="auto">
                <a:xfrm>
                  <a:off x="4107940" y="1792637"/>
                  <a:ext cx="862980" cy="1029854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  <p:cxnSp>
              <p:nvCxnSpPr>
                <p:cNvPr id="81" name="Straight Arrow Connector 73"/>
                <p:cNvCxnSpPr>
                  <a:cxnSpLocks noChangeShapeType="1"/>
                  <a:stCxn id="56" idx="6"/>
                  <a:endCxn id="63" idx="2"/>
                </p:cNvCxnSpPr>
                <p:nvPr/>
              </p:nvCxnSpPr>
              <p:spPr bwMode="auto">
                <a:xfrm>
                  <a:off x="4107940" y="2496070"/>
                  <a:ext cx="862980" cy="326421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  <p:cxnSp>
              <p:nvCxnSpPr>
                <p:cNvPr id="83" name="Straight Arrow Connector 75"/>
                <p:cNvCxnSpPr>
                  <a:cxnSpLocks noChangeShapeType="1"/>
                  <a:stCxn id="56" idx="6"/>
                  <a:endCxn id="64" idx="2"/>
                </p:cNvCxnSpPr>
                <p:nvPr/>
              </p:nvCxnSpPr>
              <p:spPr bwMode="auto">
                <a:xfrm flipV="1">
                  <a:off x="4107943" y="2065326"/>
                  <a:ext cx="893924" cy="430744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</p:grpSp>
        </p:grpSp>
        <p:grpSp>
          <p:nvGrpSpPr>
            <p:cNvPr id="123" name="Group 122"/>
            <p:cNvGrpSpPr/>
            <p:nvPr/>
          </p:nvGrpSpPr>
          <p:grpSpPr>
            <a:xfrm>
              <a:off x="5183970" y="1911570"/>
              <a:ext cx="1138506" cy="1512554"/>
              <a:chOff x="5183970" y="1943923"/>
              <a:chExt cx="1138506" cy="1512554"/>
            </a:xfrm>
          </p:grpSpPr>
          <p:grpSp>
            <p:nvGrpSpPr>
              <p:cNvPr id="87" name="Group 86"/>
              <p:cNvGrpSpPr/>
              <p:nvPr/>
            </p:nvGrpSpPr>
            <p:grpSpPr>
              <a:xfrm>
                <a:off x="5183970" y="1943923"/>
                <a:ext cx="1138506" cy="1512554"/>
                <a:chOff x="4066528" y="1472456"/>
                <a:chExt cx="1539056" cy="2044700"/>
              </a:xfrm>
            </p:grpSpPr>
            <p:cxnSp>
              <p:nvCxnSpPr>
                <p:cNvPr id="88" name="Straight Arrow Connector 115"/>
                <p:cNvCxnSpPr>
                  <a:cxnSpLocks noChangeShapeType="1"/>
                  <a:stCxn id="64" idx="6"/>
                </p:cNvCxnSpPr>
                <p:nvPr/>
              </p:nvCxnSpPr>
              <p:spPr bwMode="auto">
                <a:xfrm flipV="1">
                  <a:off x="4097477" y="1714471"/>
                  <a:ext cx="914385" cy="321590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  <p:cxnSp>
              <p:nvCxnSpPr>
                <p:cNvPr id="90" name="Straight Arrow Connector 120"/>
                <p:cNvCxnSpPr>
                  <a:cxnSpLocks noChangeShapeType="1"/>
                  <a:stCxn id="63" idx="6"/>
                </p:cNvCxnSpPr>
                <p:nvPr/>
              </p:nvCxnSpPr>
              <p:spPr bwMode="auto">
                <a:xfrm>
                  <a:off x="4066528" y="2793226"/>
                  <a:ext cx="945330" cy="381746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  <p:sp>
              <p:nvSpPr>
                <p:cNvPr id="94" name="Oval 93"/>
                <p:cNvSpPr/>
                <p:nvPr/>
              </p:nvSpPr>
              <p:spPr>
                <a:xfrm>
                  <a:off x="5011859" y="2947244"/>
                  <a:ext cx="593725" cy="569912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solidFill>
                      <a:sysClr val="window" lastClr="FFFFFF"/>
                    </a:solidFill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95" name="Oval 94"/>
                <p:cNvSpPr/>
                <p:nvPr/>
              </p:nvSpPr>
              <p:spPr>
                <a:xfrm>
                  <a:off x="5011859" y="2218581"/>
                  <a:ext cx="593725" cy="569913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solidFill>
                      <a:sysClr val="window" lastClr="FFFFFF"/>
                    </a:solidFill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96" name="Oval 95"/>
                <p:cNvSpPr/>
                <p:nvPr/>
              </p:nvSpPr>
              <p:spPr>
                <a:xfrm>
                  <a:off x="5011859" y="1472456"/>
                  <a:ext cx="593725" cy="569913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cxnSp>
              <p:nvCxnSpPr>
                <p:cNvPr id="101" name="Straight Arrow Connector 61"/>
                <p:cNvCxnSpPr>
                  <a:cxnSpLocks noChangeShapeType="1"/>
                  <a:stCxn id="63" idx="6"/>
                  <a:endCxn id="96" idx="2"/>
                </p:cNvCxnSpPr>
                <p:nvPr/>
              </p:nvCxnSpPr>
              <p:spPr bwMode="auto">
                <a:xfrm flipV="1">
                  <a:off x="4066528" y="1757413"/>
                  <a:ext cx="945331" cy="1079548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  <p:cxnSp>
              <p:nvCxnSpPr>
                <p:cNvPr id="103" name="Straight Arrow Connector 69"/>
                <p:cNvCxnSpPr>
                  <a:cxnSpLocks noChangeShapeType="1"/>
                  <a:stCxn id="64" idx="6"/>
                  <a:endCxn id="95" idx="2"/>
                </p:cNvCxnSpPr>
                <p:nvPr/>
              </p:nvCxnSpPr>
              <p:spPr bwMode="auto">
                <a:xfrm>
                  <a:off x="4097475" y="2079796"/>
                  <a:ext cx="914384" cy="423741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  <p:cxnSp>
              <p:nvCxnSpPr>
                <p:cNvPr id="105" name="Straight Arrow Connector 73"/>
                <p:cNvCxnSpPr>
                  <a:cxnSpLocks noChangeShapeType="1"/>
                  <a:stCxn id="63" idx="6"/>
                  <a:endCxn id="95" idx="2"/>
                </p:cNvCxnSpPr>
                <p:nvPr/>
              </p:nvCxnSpPr>
              <p:spPr bwMode="auto">
                <a:xfrm flipV="1">
                  <a:off x="4066528" y="2503537"/>
                  <a:ext cx="945331" cy="333424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  <p:cxnSp>
              <p:nvCxnSpPr>
                <p:cNvPr id="110" name="Straight Arrow Connector 81"/>
                <p:cNvCxnSpPr>
                  <a:cxnSpLocks noChangeShapeType="1"/>
                  <a:stCxn id="64" idx="6"/>
                  <a:endCxn id="94" idx="2"/>
                </p:cNvCxnSpPr>
                <p:nvPr/>
              </p:nvCxnSpPr>
              <p:spPr bwMode="auto">
                <a:xfrm>
                  <a:off x="4097475" y="2079796"/>
                  <a:ext cx="914384" cy="1152404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11" name="TextBox 110"/>
              <p:cNvSpPr txBox="1"/>
              <p:nvPr/>
            </p:nvSpPr>
            <p:spPr>
              <a:xfrm>
                <a:off x="5899355" y="1944943"/>
                <a:ext cx="394660" cy="40011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a</a:t>
                </a:r>
                <a:r>
                  <a:rPr lang="en-US" sz="20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1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5904342" y="2492455"/>
                <a:ext cx="394660" cy="40011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a</a:t>
                </a:r>
                <a:r>
                  <a:rPr lang="en-US" sz="20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2</a:t>
                </a: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5904342" y="3012973"/>
                <a:ext cx="394660" cy="40011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a</a:t>
                </a:r>
                <a:r>
                  <a:rPr lang="en-US" sz="20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3</a:t>
                </a:r>
              </a:p>
            </p:txBody>
          </p:sp>
          <p:sp>
            <p:nvSpPr>
              <p:cNvPr id="115" name="Isosceles Triangle 114"/>
              <p:cNvSpPr/>
              <p:nvPr/>
            </p:nvSpPr>
            <p:spPr bwMode="auto">
              <a:xfrm>
                <a:off x="6036282" y="2008334"/>
                <a:ext cx="120806" cy="46549"/>
              </a:xfrm>
              <a:prstGeom prst="triangl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16" name="Isosceles Triangle 115"/>
              <p:cNvSpPr/>
              <p:nvPr/>
            </p:nvSpPr>
            <p:spPr bwMode="auto">
              <a:xfrm>
                <a:off x="6038922" y="2563075"/>
                <a:ext cx="120806" cy="46549"/>
              </a:xfrm>
              <a:prstGeom prst="triangl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17" name="Isosceles Triangle 116"/>
              <p:cNvSpPr/>
              <p:nvPr/>
            </p:nvSpPr>
            <p:spPr bwMode="auto">
              <a:xfrm>
                <a:off x="6036282" y="3084504"/>
                <a:ext cx="120806" cy="46549"/>
              </a:xfrm>
              <a:prstGeom prst="triangl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</p:grpSp>
      </p:grpSp>
      <p:grpSp>
        <p:nvGrpSpPr>
          <p:cNvPr id="118" name="Group 86"/>
          <p:cNvGrpSpPr>
            <a:grpSpLocks/>
          </p:cNvGrpSpPr>
          <p:nvPr/>
        </p:nvGrpSpPr>
        <p:grpSpPr bwMode="auto">
          <a:xfrm>
            <a:off x="5653081" y="2144042"/>
            <a:ext cx="767744" cy="1611662"/>
            <a:chOff x="1380755" y="894270"/>
            <a:chExt cx="5307150" cy="457201"/>
          </a:xfrm>
        </p:grpSpPr>
        <p:cxnSp>
          <p:nvCxnSpPr>
            <p:cNvPr id="119" name="Straight Connector 87"/>
            <p:cNvCxnSpPr>
              <a:cxnSpLocks noChangeShapeType="1"/>
            </p:cNvCxnSpPr>
            <p:nvPr/>
          </p:nvCxnSpPr>
          <p:spPr bwMode="auto">
            <a:xfrm>
              <a:off x="1380755" y="894270"/>
              <a:ext cx="5303520" cy="457200"/>
            </a:xfrm>
            <a:prstGeom prst="line">
              <a:avLst/>
            </a:prstGeom>
            <a:noFill/>
            <a:ln w="762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0" name="Straight Connector 88"/>
            <p:cNvCxnSpPr>
              <a:cxnSpLocks noChangeShapeType="1"/>
            </p:cNvCxnSpPr>
            <p:nvPr/>
          </p:nvCxnSpPr>
          <p:spPr bwMode="auto">
            <a:xfrm flipV="1">
              <a:off x="1384384" y="894271"/>
              <a:ext cx="5303521" cy="457200"/>
            </a:xfrm>
            <a:prstGeom prst="line">
              <a:avLst/>
            </a:prstGeom>
            <a:noFill/>
            <a:ln w="762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6" name="Rounded Rectangle 85"/>
          <p:cNvSpPr>
            <a:spLocks noChangeArrowheads="1"/>
          </p:cNvSpPr>
          <p:nvPr/>
        </p:nvSpPr>
        <p:spPr bwMode="auto">
          <a:xfrm>
            <a:off x="2293277" y="1276350"/>
            <a:ext cx="1137622" cy="3657600"/>
          </a:xfrm>
          <a:prstGeom prst="roundRect">
            <a:avLst/>
          </a:prstGeom>
          <a:solidFill>
            <a:schemeClr val="bg1">
              <a:lumMod val="65000"/>
              <a:alpha val="79999"/>
            </a:schemeClr>
          </a:solidFill>
          <a:ln>
            <a:noFill/>
          </a:ln>
        </p:spPr>
        <p:txBody>
          <a:bodyPr wrap="none" lIns="90487" tIns="44450" rIns="90487" bIns="44450"/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57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/>
              <a:t>آموزش خودرمزنگار </a:t>
            </a:r>
            <a:r>
              <a:rPr lang="fa-IR" dirty="0" smtClean="0"/>
              <a:t>عمیق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400" dirty="0" smtClean="0"/>
              <a:t>ویژگی‌های سطح 2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66" name="Double Bracket 165"/>
          <p:cNvSpPr/>
          <p:nvPr/>
        </p:nvSpPr>
        <p:spPr>
          <a:xfrm>
            <a:off x="5604255" y="2463301"/>
            <a:ext cx="762000" cy="885063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/>
          <p:cNvSpPr txBox="1"/>
          <p:nvPr/>
        </p:nvSpPr>
        <p:spPr>
          <a:xfrm>
            <a:off x="5767177" y="2435294"/>
            <a:ext cx="405880" cy="913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+mn-cs"/>
              </a:rPr>
              <a:t>b</a:t>
            </a:r>
            <a:r>
              <a:rPr lang="en-US" sz="2000" kern="0" baseline="-25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+mn-cs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 baseline="-25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+mn-c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b</a:t>
            </a:r>
            <a:r>
              <a:rPr lang="en-US" sz="2000" kern="0" baseline="-25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2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444567" y="1399517"/>
            <a:ext cx="3057153" cy="3458233"/>
            <a:chOff x="2444567" y="1399517"/>
            <a:chExt cx="3057153" cy="3458233"/>
          </a:xfrm>
        </p:grpSpPr>
        <p:sp>
          <p:nvSpPr>
            <p:cNvPr id="172" name="TextBox 171"/>
            <p:cNvSpPr txBox="1"/>
            <p:nvPr/>
          </p:nvSpPr>
          <p:spPr bwMode="auto">
            <a:xfrm>
              <a:off x="4430439" y="4488418"/>
              <a:ext cx="898003" cy="36933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Layer </a:t>
              </a:r>
              <a:r>
                <a:rPr lang="en-US" kern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3</a:t>
              </a:r>
              <a:endParaRPr lang="en-US" kern="0" baseline="-25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+mn-cs"/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2444567" y="1399517"/>
              <a:ext cx="3057153" cy="3458233"/>
              <a:chOff x="2444567" y="1156303"/>
              <a:chExt cx="3057153" cy="3458233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2444567" y="1156303"/>
                <a:ext cx="2509687" cy="3458233"/>
                <a:chOff x="96210" y="1009650"/>
                <a:chExt cx="3594730" cy="4953371"/>
              </a:xfrm>
            </p:grpSpPr>
            <p:grpSp>
              <p:nvGrpSpPr>
                <p:cNvPr id="6" name="Group 313"/>
                <p:cNvGrpSpPr>
                  <a:grpSpLocks/>
                </p:cNvGrpSpPr>
                <p:nvPr/>
              </p:nvGrpSpPr>
              <p:grpSpPr bwMode="auto">
                <a:xfrm>
                  <a:off x="96210" y="1009650"/>
                  <a:ext cx="3594730" cy="4953371"/>
                  <a:chOff x="10081672" y="354768"/>
                  <a:chExt cx="2962161" cy="4270344"/>
                </a:xfrm>
              </p:grpSpPr>
              <p:sp>
                <p:nvSpPr>
                  <p:cNvPr id="11" name="Oval 10"/>
                  <p:cNvSpPr/>
                  <p:nvPr/>
                </p:nvSpPr>
                <p:spPr>
                  <a:xfrm>
                    <a:off x="10366056" y="3538126"/>
                    <a:ext cx="489246" cy="489958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12" name="Oval 11"/>
                  <p:cNvSpPr/>
                  <p:nvPr/>
                </p:nvSpPr>
                <p:spPr>
                  <a:xfrm>
                    <a:off x="10366056" y="2900359"/>
                    <a:ext cx="489246" cy="489958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13" name="Oval 12"/>
                  <p:cNvSpPr/>
                  <p:nvPr/>
                </p:nvSpPr>
                <p:spPr>
                  <a:xfrm>
                    <a:off x="10366056" y="2261225"/>
                    <a:ext cx="489246" cy="49132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cxnSp>
                <p:nvCxnSpPr>
                  <p:cNvPr id="14" name="Straight Arrow Connector 214"/>
                  <p:cNvCxnSpPr>
                    <a:cxnSpLocks noChangeShapeType="1"/>
                    <a:stCxn id="12" idx="6"/>
                    <a:endCxn id="22" idx="2"/>
                  </p:cNvCxnSpPr>
                  <p:nvPr/>
                </p:nvCxnSpPr>
                <p:spPr bwMode="auto">
                  <a:xfrm flipV="1">
                    <a:off x="10855401" y="2904421"/>
                    <a:ext cx="698939" cy="240716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15" name="Straight Arrow Connector 215"/>
                  <p:cNvCxnSpPr>
                    <a:cxnSpLocks noChangeShapeType="1"/>
                    <a:stCxn id="11" idx="6"/>
                    <a:endCxn id="22" idx="2"/>
                  </p:cNvCxnSpPr>
                  <p:nvPr/>
                </p:nvCxnSpPr>
                <p:spPr bwMode="auto">
                  <a:xfrm flipV="1">
                    <a:off x="10855401" y="2904418"/>
                    <a:ext cx="698939" cy="878711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10412905" y="2299545"/>
                    <a:ext cx="420405" cy="4180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600" kern="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x</a:t>
                    </a:r>
                    <a:r>
                      <a:rPr lang="en-US" sz="1600" kern="0" baseline="-2500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4</a:t>
                    </a:r>
                  </a:p>
                </p:txBody>
              </p:sp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10412905" y="2938681"/>
                    <a:ext cx="420405" cy="4180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600" kern="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x</a:t>
                    </a:r>
                    <a:r>
                      <a:rPr lang="en-US" sz="1600" kern="0" baseline="-2500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5</a:t>
                    </a:r>
                  </a:p>
                </p:txBody>
              </p:sp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10412905" y="3576445"/>
                    <a:ext cx="420405" cy="4180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600" kern="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x</a:t>
                    </a:r>
                    <a:r>
                      <a:rPr lang="en-US" sz="1600" kern="0" baseline="-2500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6</a:t>
                    </a:r>
                  </a:p>
                </p:txBody>
              </p:sp>
              <p:cxnSp>
                <p:nvCxnSpPr>
                  <p:cNvPr id="21" name="Straight Arrow Connector 221"/>
                  <p:cNvCxnSpPr>
                    <a:cxnSpLocks noChangeShapeType="1"/>
                    <a:stCxn id="26" idx="6"/>
                    <a:endCxn id="22" idx="2"/>
                  </p:cNvCxnSpPr>
                  <p:nvPr/>
                </p:nvCxnSpPr>
                <p:spPr bwMode="auto">
                  <a:xfrm>
                    <a:off x="10855401" y="1238148"/>
                    <a:ext cx="698939" cy="1666272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sp>
                <p:nvSpPr>
                  <p:cNvPr id="22" name="Oval 21"/>
                  <p:cNvSpPr/>
                  <p:nvPr/>
                </p:nvSpPr>
                <p:spPr>
                  <a:xfrm>
                    <a:off x="11553852" y="2659486"/>
                    <a:ext cx="489246" cy="489958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10081672" y="4169048"/>
                    <a:ext cx="1058011" cy="456064"/>
                  </a:xfrm>
                  <a:prstGeom prst="rect">
                    <a:avLst/>
                  </a:prstGeom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Layer 1</a:t>
                    </a:r>
                    <a:endParaRPr lang="en-US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11283207" y="4164353"/>
                    <a:ext cx="1058012" cy="456064"/>
                  </a:xfrm>
                  <a:prstGeom prst="rect">
                    <a:avLst/>
                  </a:prstGeom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Layer 2</a:t>
                    </a:r>
                    <a:endParaRPr lang="en-US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25" name="Oval 24"/>
                  <p:cNvSpPr/>
                  <p:nvPr/>
                </p:nvSpPr>
                <p:spPr>
                  <a:xfrm>
                    <a:off x="10366056" y="1630301"/>
                    <a:ext cx="489246" cy="491327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26" name="Oval 25"/>
                  <p:cNvSpPr/>
                  <p:nvPr/>
                </p:nvSpPr>
                <p:spPr>
                  <a:xfrm>
                    <a:off x="10366056" y="992534"/>
                    <a:ext cx="489246" cy="491327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27" name="Oval 26"/>
                  <p:cNvSpPr/>
                  <p:nvPr/>
                </p:nvSpPr>
                <p:spPr>
                  <a:xfrm>
                    <a:off x="10366056" y="354768"/>
                    <a:ext cx="489246" cy="491327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10412905" y="393089"/>
                    <a:ext cx="420405" cy="4180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600" kern="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x</a:t>
                    </a:r>
                    <a:r>
                      <a:rPr lang="en-US" sz="1600" kern="0" baseline="-2500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10412905" y="1030854"/>
                    <a:ext cx="420405" cy="4180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600" kern="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x</a:t>
                    </a:r>
                    <a:r>
                      <a:rPr lang="en-US" sz="1600" kern="0" baseline="-2500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2</a:t>
                    </a:r>
                  </a:p>
                </p:txBody>
              </p:sp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10412905" y="1668622"/>
                    <a:ext cx="420405" cy="4180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600" kern="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x</a:t>
                    </a:r>
                    <a:r>
                      <a:rPr lang="en-US" sz="1600" kern="0" baseline="-2500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3</a:t>
                    </a:r>
                  </a:p>
                </p:txBody>
              </p:sp>
              <p:cxnSp>
                <p:nvCxnSpPr>
                  <p:cNvPr id="31" name="Straight Arrow Connector 231"/>
                  <p:cNvCxnSpPr>
                    <a:cxnSpLocks noChangeShapeType="1"/>
                    <a:stCxn id="13" idx="6"/>
                    <a:endCxn id="22" idx="2"/>
                  </p:cNvCxnSpPr>
                  <p:nvPr/>
                </p:nvCxnSpPr>
                <p:spPr bwMode="auto">
                  <a:xfrm>
                    <a:off x="10855401" y="2507138"/>
                    <a:ext cx="698939" cy="397280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32" name="Straight Arrow Connector 232"/>
                  <p:cNvCxnSpPr>
                    <a:cxnSpLocks noChangeShapeType="1"/>
                    <a:stCxn id="25" idx="6"/>
                    <a:endCxn id="22" idx="2"/>
                  </p:cNvCxnSpPr>
                  <p:nvPr/>
                </p:nvCxnSpPr>
                <p:spPr bwMode="auto">
                  <a:xfrm>
                    <a:off x="10855401" y="1876143"/>
                    <a:ext cx="698939" cy="1028275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33" name="Straight Arrow Connector 233"/>
                  <p:cNvCxnSpPr>
                    <a:cxnSpLocks noChangeShapeType="1"/>
                    <a:stCxn id="27" idx="6"/>
                    <a:endCxn id="22" idx="2"/>
                  </p:cNvCxnSpPr>
                  <p:nvPr/>
                </p:nvCxnSpPr>
                <p:spPr bwMode="auto">
                  <a:xfrm>
                    <a:off x="10855401" y="600151"/>
                    <a:ext cx="698939" cy="2304267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52" name="Straight Arrow Connector 252"/>
                  <p:cNvCxnSpPr>
                    <a:cxnSpLocks noChangeShapeType="1"/>
                    <a:stCxn id="13" idx="6"/>
                    <a:endCxn id="56" idx="2"/>
                  </p:cNvCxnSpPr>
                  <p:nvPr/>
                </p:nvCxnSpPr>
                <p:spPr bwMode="auto">
                  <a:xfrm flipV="1">
                    <a:off x="10855401" y="2275769"/>
                    <a:ext cx="698939" cy="231373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53" name="Straight Arrow Connector 253"/>
                  <p:cNvCxnSpPr>
                    <a:cxnSpLocks noChangeShapeType="1"/>
                    <a:stCxn id="12" idx="6"/>
                    <a:endCxn id="56" idx="2"/>
                  </p:cNvCxnSpPr>
                  <p:nvPr/>
                </p:nvCxnSpPr>
                <p:spPr bwMode="auto">
                  <a:xfrm flipV="1">
                    <a:off x="10855401" y="2275767"/>
                    <a:ext cx="698939" cy="869368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54" name="Straight Arrow Connector 254"/>
                  <p:cNvCxnSpPr>
                    <a:cxnSpLocks noChangeShapeType="1"/>
                    <a:stCxn id="11" idx="6"/>
                    <a:endCxn id="56" idx="2"/>
                  </p:cNvCxnSpPr>
                  <p:nvPr/>
                </p:nvCxnSpPr>
                <p:spPr bwMode="auto">
                  <a:xfrm flipV="1">
                    <a:off x="10855401" y="2275766"/>
                    <a:ext cx="698939" cy="1507364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55" name="Straight Arrow Connector 255"/>
                  <p:cNvCxnSpPr>
                    <a:cxnSpLocks noChangeShapeType="1"/>
                    <a:stCxn id="27" idx="6"/>
                    <a:endCxn id="56" idx="2"/>
                  </p:cNvCxnSpPr>
                  <p:nvPr/>
                </p:nvCxnSpPr>
                <p:spPr bwMode="auto">
                  <a:xfrm>
                    <a:off x="10855401" y="600153"/>
                    <a:ext cx="698939" cy="1675615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sp>
                <p:nvSpPr>
                  <p:cNvPr id="56" name="Oval 55"/>
                  <p:cNvSpPr/>
                  <p:nvPr/>
                </p:nvSpPr>
                <p:spPr>
                  <a:xfrm>
                    <a:off x="11553852" y="2029931"/>
                    <a:ext cx="489246" cy="491327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cxnSp>
                <p:nvCxnSpPr>
                  <p:cNvPr id="57" name="Straight Arrow Connector 257"/>
                  <p:cNvCxnSpPr>
                    <a:cxnSpLocks noChangeShapeType="1"/>
                    <a:stCxn id="25" idx="6"/>
                    <a:endCxn id="56" idx="2"/>
                  </p:cNvCxnSpPr>
                  <p:nvPr/>
                </p:nvCxnSpPr>
                <p:spPr bwMode="auto">
                  <a:xfrm>
                    <a:off x="10855401" y="1876146"/>
                    <a:ext cx="698939" cy="399623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58" name="Straight Arrow Connector 258"/>
                  <p:cNvCxnSpPr>
                    <a:cxnSpLocks noChangeShapeType="1"/>
                    <a:stCxn id="26" idx="6"/>
                    <a:endCxn id="56" idx="2"/>
                  </p:cNvCxnSpPr>
                  <p:nvPr/>
                </p:nvCxnSpPr>
                <p:spPr bwMode="auto">
                  <a:xfrm>
                    <a:off x="10855401" y="1238149"/>
                    <a:ext cx="698939" cy="1037618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66" name="Straight Arrow Connector 266"/>
                  <p:cNvCxnSpPr>
                    <a:cxnSpLocks noChangeShapeType="1"/>
                    <a:stCxn id="25" idx="6"/>
                    <a:endCxn id="70" idx="2"/>
                  </p:cNvCxnSpPr>
                  <p:nvPr/>
                </p:nvCxnSpPr>
                <p:spPr bwMode="auto">
                  <a:xfrm flipV="1">
                    <a:off x="10855401" y="1633102"/>
                    <a:ext cx="698939" cy="243041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67" name="Straight Arrow Connector 267"/>
                  <p:cNvCxnSpPr>
                    <a:cxnSpLocks noChangeShapeType="1"/>
                    <a:stCxn id="13" idx="6"/>
                    <a:endCxn id="70" idx="2"/>
                  </p:cNvCxnSpPr>
                  <p:nvPr/>
                </p:nvCxnSpPr>
                <p:spPr bwMode="auto">
                  <a:xfrm flipV="1">
                    <a:off x="10855401" y="1633102"/>
                    <a:ext cx="698939" cy="874035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68" name="Straight Arrow Connector 268"/>
                  <p:cNvCxnSpPr>
                    <a:cxnSpLocks noChangeShapeType="1"/>
                    <a:stCxn id="12" idx="6"/>
                    <a:endCxn id="70" idx="2"/>
                  </p:cNvCxnSpPr>
                  <p:nvPr/>
                </p:nvCxnSpPr>
                <p:spPr bwMode="auto">
                  <a:xfrm flipV="1">
                    <a:off x="10855401" y="1633105"/>
                    <a:ext cx="698939" cy="1512032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69" name="Straight Arrow Connector 269"/>
                  <p:cNvCxnSpPr>
                    <a:cxnSpLocks noChangeShapeType="1"/>
                    <a:stCxn id="11" idx="6"/>
                    <a:endCxn id="70" idx="2"/>
                  </p:cNvCxnSpPr>
                  <p:nvPr/>
                </p:nvCxnSpPr>
                <p:spPr bwMode="auto">
                  <a:xfrm flipV="1">
                    <a:off x="10855401" y="1633102"/>
                    <a:ext cx="698939" cy="2150027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sp>
                <p:nvSpPr>
                  <p:cNvPr id="70" name="Oval 69"/>
                  <p:cNvSpPr/>
                  <p:nvPr/>
                </p:nvSpPr>
                <p:spPr>
                  <a:xfrm>
                    <a:off x="11553852" y="1388059"/>
                    <a:ext cx="489246" cy="489958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cxnSp>
                <p:nvCxnSpPr>
                  <p:cNvPr id="71" name="Straight Arrow Connector 271"/>
                  <p:cNvCxnSpPr>
                    <a:cxnSpLocks noChangeShapeType="1"/>
                    <a:stCxn id="26" idx="6"/>
                    <a:endCxn id="70" idx="2"/>
                  </p:cNvCxnSpPr>
                  <p:nvPr/>
                </p:nvCxnSpPr>
                <p:spPr bwMode="auto">
                  <a:xfrm>
                    <a:off x="10855401" y="1238148"/>
                    <a:ext cx="698939" cy="394956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72" name="Straight Arrow Connector 272"/>
                  <p:cNvCxnSpPr>
                    <a:cxnSpLocks noChangeShapeType="1"/>
                    <a:stCxn id="27" idx="6"/>
                    <a:endCxn id="70" idx="2"/>
                  </p:cNvCxnSpPr>
                  <p:nvPr/>
                </p:nvCxnSpPr>
                <p:spPr bwMode="auto">
                  <a:xfrm>
                    <a:off x="10855401" y="600151"/>
                    <a:ext cx="698939" cy="1032951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sp>
                <p:nvSpPr>
                  <p:cNvPr id="112" name="Isosceles Triangle 111"/>
                  <p:cNvSpPr/>
                  <p:nvPr/>
                </p:nvSpPr>
                <p:spPr bwMode="auto">
                  <a:xfrm>
                    <a:off x="12884236" y="486148"/>
                    <a:ext cx="142587" cy="34215"/>
                  </a:xfrm>
                  <a:prstGeom prst="triangle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109" name="Isosceles Triangle 108"/>
                  <p:cNvSpPr/>
                  <p:nvPr/>
                </p:nvSpPr>
                <p:spPr bwMode="auto">
                  <a:xfrm>
                    <a:off x="12892085" y="1741161"/>
                    <a:ext cx="142587" cy="57482"/>
                  </a:xfrm>
                  <a:prstGeom prst="triangle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108" name="Isosceles Triangle 107"/>
                  <p:cNvSpPr/>
                  <p:nvPr/>
                </p:nvSpPr>
                <p:spPr bwMode="auto">
                  <a:xfrm>
                    <a:off x="12888164" y="3029003"/>
                    <a:ext cx="142589" cy="34215"/>
                  </a:xfrm>
                  <a:prstGeom prst="triangle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106" name="Isosceles Triangle 105"/>
                  <p:cNvSpPr/>
                  <p:nvPr/>
                </p:nvSpPr>
                <p:spPr bwMode="auto">
                  <a:xfrm>
                    <a:off x="12888164" y="3670877"/>
                    <a:ext cx="142589" cy="34214"/>
                  </a:xfrm>
                  <a:prstGeom prst="triangle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104" name="Isosceles Triangle 103"/>
                  <p:cNvSpPr/>
                  <p:nvPr/>
                </p:nvSpPr>
                <p:spPr bwMode="auto">
                  <a:xfrm>
                    <a:off x="12901244" y="2392607"/>
                    <a:ext cx="142589" cy="34214"/>
                  </a:xfrm>
                  <a:prstGeom prst="triangle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102" name="Isosceles Triangle 101"/>
                  <p:cNvSpPr/>
                  <p:nvPr/>
                </p:nvSpPr>
                <p:spPr bwMode="auto">
                  <a:xfrm>
                    <a:off x="12885546" y="1119812"/>
                    <a:ext cx="142589" cy="34214"/>
                  </a:xfrm>
                  <a:prstGeom prst="triangle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</p:grpSp>
            <p:sp>
              <p:nvSpPr>
                <p:cNvPr id="7" name="TextBox 6"/>
                <p:cNvSpPr txBox="1"/>
                <p:nvPr/>
              </p:nvSpPr>
              <p:spPr>
                <a:xfrm>
                  <a:off x="1913664" y="2134764"/>
                  <a:ext cx="565288" cy="5730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20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a</a:t>
                  </a:r>
                  <a:r>
                    <a:rPr lang="en-US" sz="20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1920807" y="2918989"/>
                  <a:ext cx="565288" cy="5730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20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a</a:t>
                  </a:r>
                  <a:r>
                    <a:rPr lang="en-US" sz="20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2</a:t>
                  </a: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1920807" y="3633363"/>
                  <a:ext cx="565288" cy="5730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20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a</a:t>
                  </a:r>
                  <a:r>
                    <a:rPr lang="en-US" sz="20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3</a:t>
                  </a:r>
                </a:p>
              </p:txBody>
            </p:sp>
          </p:grpSp>
          <p:cxnSp>
            <p:nvCxnSpPr>
              <p:cNvPr id="168" name="Straight Arrow Connector 115"/>
              <p:cNvCxnSpPr>
                <a:cxnSpLocks noChangeShapeType="1"/>
              </p:cNvCxnSpPr>
              <p:nvPr/>
            </p:nvCxnSpPr>
            <p:spPr bwMode="auto">
              <a:xfrm>
                <a:off x="5221678" y="2397397"/>
                <a:ext cx="280042" cy="587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69" name="Straight Arrow Connector 119"/>
              <p:cNvCxnSpPr>
                <a:cxnSpLocks noChangeShapeType="1"/>
              </p:cNvCxnSpPr>
              <p:nvPr/>
            </p:nvCxnSpPr>
            <p:spPr bwMode="auto">
              <a:xfrm flipV="1">
                <a:off x="5175589" y="2967586"/>
                <a:ext cx="287464" cy="5386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grpSp>
            <p:nvGrpSpPr>
              <p:cNvPr id="173" name="Group 172"/>
              <p:cNvGrpSpPr/>
              <p:nvPr/>
            </p:nvGrpSpPr>
            <p:grpSpPr>
              <a:xfrm>
                <a:off x="4106382" y="2182404"/>
                <a:ext cx="1100481" cy="1038709"/>
                <a:chOff x="4107940" y="1780370"/>
                <a:chExt cx="1487652" cy="1404148"/>
              </a:xfrm>
            </p:grpSpPr>
            <p:cxnSp>
              <p:nvCxnSpPr>
                <p:cNvPr id="174" name="Straight Arrow Connector 115"/>
                <p:cNvCxnSpPr>
                  <a:cxnSpLocks noChangeShapeType="1"/>
                  <a:endCxn id="177" idx="2"/>
                </p:cNvCxnSpPr>
                <p:nvPr/>
              </p:nvCxnSpPr>
              <p:spPr bwMode="auto">
                <a:xfrm>
                  <a:off x="4107941" y="1792637"/>
                  <a:ext cx="893926" cy="272688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  <p:cxnSp>
              <p:nvCxnSpPr>
                <p:cNvPr id="175" name="Straight Arrow Connector 120"/>
                <p:cNvCxnSpPr>
                  <a:cxnSpLocks noChangeShapeType="1"/>
                  <a:endCxn id="176" idx="2"/>
                </p:cNvCxnSpPr>
                <p:nvPr/>
              </p:nvCxnSpPr>
              <p:spPr bwMode="auto">
                <a:xfrm flipV="1">
                  <a:off x="4107940" y="2822492"/>
                  <a:ext cx="862980" cy="362026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  <p:sp>
              <p:nvSpPr>
                <p:cNvPr id="176" name="Oval 175"/>
                <p:cNvSpPr/>
                <p:nvPr/>
              </p:nvSpPr>
              <p:spPr>
                <a:xfrm>
                  <a:off x="4970920" y="2537535"/>
                  <a:ext cx="593725" cy="569914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solidFill>
                      <a:sysClr val="window" lastClr="FFFFFF"/>
                    </a:solidFill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77" name="Oval 176"/>
                <p:cNvSpPr/>
                <p:nvPr/>
              </p:nvSpPr>
              <p:spPr>
                <a:xfrm>
                  <a:off x="5001867" y="1780370"/>
                  <a:ext cx="593725" cy="569912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78" name="TextBox 177"/>
                <p:cNvSpPr txBox="1"/>
                <p:nvPr/>
              </p:nvSpPr>
              <p:spPr>
                <a:xfrm>
                  <a:off x="5046158" y="1789642"/>
                  <a:ext cx="488002" cy="45766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b</a:t>
                  </a:r>
                  <a:r>
                    <a:rPr lang="en-US" sz="1600" kern="0" baseline="-2500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1</a:t>
                  </a:r>
                  <a:endParaRPr lang="en-US" sz="1600" kern="0" baseline="-25000" dirty="0">
                    <a:solidFill>
                      <a:sysClr val="window" lastClr="FFFFFF"/>
                    </a:solidFill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79" name="TextBox 178"/>
                <p:cNvSpPr txBox="1"/>
                <p:nvPr/>
              </p:nvSpPr>
              <p:spPr>
                <a:xfrm>
                  <a:off x="5036255" y="2563004"/>
                  <a:ext cx="488003" cy="45766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b</a:t>
                  </a:r>
                  <a:r>
                    <a:rPr lang="en-US" sz="1600" kern="0" baseline="-2500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2</a:t>
                  </a:r>
                </a:p>
              </p:txBody>
            </p:sp>
            <p:cxnSp>
              <p:nvCxnSpPr>
                <p:cNvPr id="180" name="Straight Arrow Connector 61"/>
                <p:cNvCxnSpPr>
                  <a:cxnSpLocks noChangeShapeType="1"/>
                  <a:endCxn id="177" idx="2"/>
                </p:cNvCxnSpPr>
                <p:nvPr/>
              </p:nvCxnSpPr>
              <p:spPr bwMode="auto">
                <a:xfrm flipV="1">
                  <a:off x="4107943" y="2065326"/>
                  <a:ext cx="893924" cy="1119191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  <p:cxnSp>
              <p:nvCxnSpPr>
                <p:cNvPr id="181" name="Straight Arrow Connector 69"/>
                <p:cNvCxnSpPr>
                  <a:cxnSpLocks noChangeShapeType="1"/>
                  <a:endCxn id="176" idx="2"/>
                </p:cNvCxnSpPr>
                <p:nvPr/>
              </p:nvCxnSpPr>
              <p:spPr bwMode="auto">
                <a:xfrm>
                  <a:off x="4107940" y="1792637"/>
                  <a:ext cx="862980" cy="1029854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  <p:cxnSp>
              <p:nvCxnSpPr>
                <p:cNvPr id="182" name="Straight Arrow Connector 73"/>
                <p:cNvCxnSpPr>
                  <a:cxnSpLocks noChangeShapeType="1"/>
                  <a:endCxn id="176" idx="2"/>
                </p:cNvCxnSpPr>
                <p:nvPr/>
              </p:nvCxnSpPr>
              <p:spPr bwMode="auto">
                <a:xfrm>
                  <a:off x="4107940" y="2496070"/>
                  <a:ext cx="862980" cy="326421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  <p:cxnSp>
              <p:nvCxnSpPr>
                <p:cNvPr id="183" name="Straight Arrow Connector 75"/>
                <p:cNvCxnSpPr>
                  <a:cxnSpLocks noChangeShapeType="1"/>
                  <a:endCxn id="177" idx="2"/>
                </p:cNvCxnSpPr>
                <p:nvPr/>
              </p:nvCxnSpPr>
              <p:spPr bwMode="auto">
                <a:xfrm flipV="1">
                  <a:off x="4107943" y="2065326"/>
                  <a:ext cx="893924" cy="430744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68228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معماری خودرمزنگار عمیق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400" dirty="0" smtClean="0"/>
              <a:t>استفاده از ویژگی‌ها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28</a:t>
            </a:fld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2685511" y="1425806"/>
            <a:ext cx="2521352" cy="2974744"/>
            <a:chOff x="2685511" y="1156303"/>
            <a:chExt cx="2521352" cy="2974744"/>
          </a:xfrm>
        </p:grpSpPr>
        <p:grpSp>
          <p:nvGrpSpPr>
            <p:cNvPr id="5" name="Group 4"/>
            <p:cNvGrpSpPr/>
            <p:nvPr/>
          </p:nvGrpSpPr>
          <p:grpSpPr>
            <a:xfrm>
              <a:off x="2685511" y="1156303"/>
              <a:ext cx="2268744" cy="2974744"/>
              <a:chOff x="441325" y="1009650"/>
              <a:chExt cx="3249616" cy="4260850"/>
            </a:xfrm>
          </p:grpSpPr>
          <p:grpSp>
            <p:nvGrpSpPr>
              <p:cNvPr id="6" name="Group 313"/>
              <p:cNvGrpSpPr>
                <a:grpSpLocks/>
              </p:cNvGrpSpPr>
              <p:nvPr/>
            </p:nvGrpSpPr>
            <p:grpSpPr bwMode="auto">
              <a:xfrm>
                <a:off x="441325" y="1009650"/>
                <a:ext cx="3249616" cy="4260850"/>
                <a:chOff x="10366056" y="354768"/>
                <a:chExt cx="2677777" cy="3673316"/>
              </a:xfrm>
            </p:grpSpPr>
            <p:sp>
              <p:nvSpPr>
                <p:cNvPr id="11" name="Oval 10"/>
                <p:cNvSpPr/>
                <p:nvPr/>
              </p:nvSpPr>
              <p:spPr>
                <a:xfrm>
                  <a:off x="10366056" y="3538126"/>
                  <a:ext cx="489246" cy="48995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10366056" y="2900359"/>
                  <a:ext cx="489246" cy="48995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0366056" y="2261225"/>
                  <a:ext cx="489246" cy="491326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cxnSp>
              <p:nvCxnSpPr>
                <p:cNvPr id="14" name="Straight Arrow Connector 214"/>
                <p:cNvCxnSpPr>
                  <a:cxnSpLocks noChangeShapeType="1"/>
                  <a:stCxn id="12" idx="6"/>
                  <a:endCxn id="22" idx="2"/>
                </p:cNvCxnSpPr>
                <p:nvPr/>
              </p:nvCxnSpPr>
              <p:spPr bwMode="auto">
                <a:xfrm flipV="1">
                  <a:off x="10855401" y="2904421"/>
                  <a:ext cx="698939" cy="240716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15" name="Straight Arrow Connector 215"/>
                <p:cNvCxnSpPr>
                  <a:cxnSpLocks noChangeShapeType="1"/>
                  <a:stCxn id="11" idx="6"/>
                  <a:endCxn id="22" idx="2"/>
                </p:cNvCxnSpPr>
                <p:nvPr/>
              </p:nvCxnSpPr>
              <p:spPr bwMode="auto">
                <a:xfrm flipV="1">
                  <a:off x="10855401" y="2904418"/>
                  <a:ext cx="698939" cy="878711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sp>
              <p:nvSpPr>
                <p:cNvPr id="16" name="TextBox 15"/>
                <p:cNvSpPr txBox="1"/>
                <p:nvPr/>
              </p:nvSpPr>
              <p:spPr>
                <a:xfrm>
                  <a:off x="10412904" y="2299544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4</a:t>
                  </a: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10412904" y="2938680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5</a:t>
                  </a: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10412904" y="3576445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6</a:t>
                  </a:r>
                </a:p>
              </p:txBody>
            </p:sp>
            <p:cxnSp>
              <p:nvCxnSpPr>
                <p:cNvPr id="21" name="Straight Arrow Connector 221"/>
                <p:cNvCxnSpPr>
                  <a:cxnSpLocks noChangeShapeType="1"/>
                  <a:stCxn id="26" idx="6"/>
                  <a:endCxn id="22" idx="2"/>
                </p:cNvCxnSpPr>
                <p:nvPr/>
              </p:nvCxnSpPr>
              <p:spPr bwMode="auto">
                <a:xfrm>
                  <a:off x="10855401" y="1238148"/>
                  <a:ext cx="698939" cy="1666272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sp>
              <p:nvSpPr>
                <p:cNvPr id="22" name="Oval 21"/>
                <p:cNvSpPr/>
                <p:nvPr/>
              </p:nvSpPr>
              <p:spPr>
                <a:xfrm>
                  <a:off x="11553852" y="2659486"/>
                  <a:ext cx="489246" cy="48995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10366056" y="1630301"/>
                  <a:ext cx="489246" cy="491327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10366056" y="992534"/>
                  <a:ext cx="489246" cy="491327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10366056" y="354768"/>
                  <a:ext cx="489246" cy="491327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10412905" y="393089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10412905" y="1030855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2</a:t>
                  </a: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10412905" y="1668622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3</a:t>
                  </a:r>
                </a:p>
              </p:txBody>
            </p:sp>
            <p:cxnSp>
              <p:nvCxnSpPr>
                <p:cNvPr id="31" name="Straight Arrow Connector 231"/>
                <p:cNvCxnSpPr>
                  <a:cxnSpLocks noChangeShapeType="1"/>
                  <a:stCxn id="13" idx="6"/>
                  <a:endCxn id="22" idx="2"/>
                </p:cNvCxnSpPr>
                <p:nvPr/>
              </p:nvCxnSpPr>
              <p:spPr bwMode="auto">
                <a:xfrm>
                  <a:off x="10855401" y="2507138"/>
                  <a:ext cx="698939" cy="397280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32" name="Straight Arrow Connector 232"/>
                <p:cNvCxnSpPr>
                  <a:cxnSpLocks noChangeShapeType="1"/>
                  <a:stCxn id="25" idx="6"/>
                  <a:endCxn id="22" idx="2"/>
                </p:cNvCxnSpPr>
                <p:nvPr/>
              </p:nvCxnSpPr>
              <p:spPr bwMode="auto">
                <a:xfrm>
                  <a:off x="10855401" y="1876143"/>
                  <a:ext cx="698939" cy="1028275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33" name="Straight Arrow Connector 233"/>
                <p:cNvCxnSpPr>
                  <a:cxnSpLocks noChangeShapeType="1"/>
                  <a:stCxn id="27" idx="6"/>
                  <a:endCxn id="22" idx="2"/>
                </p:cNvCxnSpPr>
                <p:nvPr/>
              </p:nvCxnSpPr>
              <p:spPr bwMode="auto">
                <a:xfrm>
                  <a:off x="10855401" y="600151"/>
                  <a:ext cx="698939" cy="2304267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52" name="Straight Arrow Connector 252"/>
                <p:cNvCxnSpPr>
                  <a:cxnSpLocks noChangeShapeType="1"/>
                  <a:stCxn id="13" idx="6"/>
                  <a:endCxn id="56" idx="2"/>
                </p:cNvCxnSpPr>
                <p:nvPr/>
              </p:nvCxnSpPr>
              <p:spPr bwMode="auto">
                <a:xfrm flipV="1">
                  <a:off x="10855401" y="2275769"/>
                  <a:ext cx="698939" cy="231373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53" name="Straight Arrow Connector 253"/>
                <p:cNvCxnSpPr>
                  <a:cxnSpLocks noChangeShapeType="1"/>
                  <a:stCxn id="12" idx="6"/>
                  <a:endCxn id="56" idx="2"/>
                </p:cNvCxnSpPr>
                <p:nvPr/>
              </p:nvCxnSpPr>
              <p:spPr bwMode="auto">
                <a:xfrm flipV="1">
                  <a:off x="10855401" y="2275767"/>
                  <a:ext cx="698939" cy="869368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54" name="Straight Arrow Connector 254"/>
                <p:cNvCxnSpPr>
                  <a:cxnSpLocks noChangeShapeType="1"/>
                  <a:stCxn id="11" idx="6"/>
                  <a:endCxn id="56" idx="2"/>
                </p:cNvCxnSpPr>
                <p:nvPr/>
              </p:nvCxnSpPr>
              <p:spPr bwMode="auto">
                <a:xfrm flipV="1">
                  <a:off x="10855401" y="2275766"/>
                  <a:ext cx="698939" cy="1507364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55" name="Straight Arrow Connector 255"/>
                <p:cNvCxnSpPr>
                  <a:cxnSpLocks noChangeShapeType="1"/>
                  <a:stCxn id="27" idx="6"/>
                  <a:endCxn id="56" idx="2"/>
                </p:cNvCxnSpPr>
                <p:nvPr/>
              </p:nvCxnSpPr>
              <p:spPr bwMode="auto">
                <a:xfrm>
                  <a:off x="10855401" y="600153"/>
                  <a:ext cx="698939" cy="1675615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sp>
              <p:nvSpPr>
                <p:cNvPr id="56" name="Oval 55"/>
                <p:cNvSpPr/>
                <p:nvPr/>
              </p:nvSpPr>
              <p:spPr>
                <a:xfrm>
                  <a:off x="11553852" y="2029931"/>
                  <a:ext cx="489246" cy="491327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cxnSp>
              <p:nvCxnSpPr>
                <p:cNvPr id="57" name="Straight Arrow Connector 257"/>
                <p:cNvCxnSpPr>
                  <a:cxnSpLocks noChangeShapeType="1"/>
                  <a:stCxn id="25" idx="6"/>
                  <a:endCxn id="56" idx="2"/>
                </p:cNvCxnSpPr>
                <p:nvPr/>
              </p:nvCxnSpPr>
              <p:spPr bwMode="auto">
                <a:xfrm>
                  <a:off x="10855401" y="1876146"/>
                  <a:ext cx="698939" cy="399623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58" name="Straight Arrow Connector 258"/>
                <p:cNvCxnSpPr>
                  <a:cxnSpLocks noChangeShapeType="1"/>
                  <a:stCxn id="26" idx="6"/>
                  <a:endCxn id="56" idx="2"/>
                </p:cNvCxnSpPr>
                <p:nvPr/>
              </p:nvCxnSpPr>
              <p:spPr bwMode="auto">
                <a:xfrm>
                  <a:off x="10855401" y="1238149"/>
                  <a:ext cx="698939" cy="1037618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66" name="Straight Arrow Connector 266"/>
                <p:cNvCxnSpPr>
                  <a:cxnSpLocks noChangeShapeType="1"/>
                  <a:stCxn id="25" idx="6"/>
                  <a:endCxn id="70" idx="2"/>
                </p:cNvCxnSpPr>
                <p:nvPr/>
              </p:nvCxnSpPr>
              <p:spPr bwMode="auto">
                <a:xfrm flipV="1">
                  <a:off x="10855401" y="1633102"/>
                  <a:ext cx="698939" cy="243041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67" name="Straight Arrow Connector 267"/>
                <p:cNvCxnSpPr>
                  <a:cxnSpLocks noChangeShapeType="1"/>
                  <a:stCxn id="13" idx="6"/>
                  <a:endCxn id="70" idx="2"/>
                </p:cNvCxnSpPr>
                <p:nvPr/>
              </p:nvCxnSpPr>
              <p:spPr bwMode="auto">
                <a:xfrm flipV="1">
                  <a:off x="10855401" y="1633102"/>
                  <a:ext cx="698939" cy="874035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68" name="Straight Arrow Connector 268"/>
                <p:cNvCxnSpPr>
                  <a:cxnSpLocks noChangeShapeType="1"/>
                  <a:stCxn id="12" idx="6"/>
                  <a:endCxn id="70" idx="2"/>
                </p:cNvCxnSpPr>
                <p:nvPr/>
              </p:nvCxnSpPr>
              <p:spPr bwMode="auto">
                <a:xfrm flipV="1">
                  <a:off x="10855401" y="1633105"/>
                  <a:ext cx="698939" cy="1512032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69" name="Straight Arrow Connector 269"/>
                <p:cNvCxnSpPr>
                  <a:cxnSpLocks noChangeShapeType="1"/>
                  <a:stCxn id="11" idx="6"/>
                  <a:endCxn id="70" idx="2"/>
                </p:cNvCxnSpPr>
                <p:nvPr/>
              </p:nvCxnSpPr>
              <p:spPr bwMode="auto">
                <a:xfrm flipV="1">
                  <a:off x="10855401" y="1633102"/>
                  <a:ext cx="698939" cy="2150027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sp>
              <p:nvSpPr>
                <p:cNvPr id="70" name="Oval 69"/>
                <p:cNvSpPr/>
                <p:nvPr/>
              </p:nvSpPr>
              <p:spPr>
                <a:xfrm>
                  <a:off x="11553852" y="1388059"/>
                  <a:ext cx="489246" cy="48995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cxnSp>
              <p:nvCxnSpPr>
                <p:cNvPr id="71" name="Straight Arrow Connector 271"/>
                <p:cNvCxnSpPr>
                  <a:cxnSpLocks noChangeShapeType="1"/>
                  <a:stCxn id="26" idx="6"/>
                  <a:endCxn id="70" idx="2"/>
                </p:cNvCxnSpPr>
                <p:nvPr/>
              </p:nvCxnSpPr>
              <p:spPr bwMode="auto">
                <a:xfrm>
                  <a:off x="10855401" y="1238148"/>
                  <a:ext cx="698939" cy="394956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72" name="Straight Arrow Connector 272"/>
                <p:cNvCxnSpPr>
                  <a:cxnSpLocks noChangeShapeType="1"/>
                  <a:stCxn id="27" idx="6"/>
                  <a:endCxn id="70" idx="2"/>
                </p:cNvCxnSpPr>
                <p:nvPr/>
              </p:nvCxnSpPr>
              <p:spPr bwMode="auto">
                <a:xfrm>
                  <a:off x="10855401" y="600151"/>
                  <a:ext cx="698939" cy="1032951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sp>
              <p:nvSpPr>
                <p:cNvPr id="112" name="Isosceles Triangle 111"/>
                <p:cNvSpPr/>
                <p:nvPr/>
              </p:nvSpPr>
              <p:spPr bwMode="auto">
                <a:xfrm>
                  <a:off x="12884236" y="486148"/>
                  <a:ext cx="142587" cy="34215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9" name="Isosceles Triangle 108"/>
                <p:cNvSpPr/>
                <p:nvPr/>
              </p:nvSpPr>
              <p:spPr bwMode="auto">
                <a:xfrm>
                  <a:off x="12892085" y="1741161"/>
                  <a:ext cx="142587" cy="57482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8" name="Isosceles Triangle 107"/>
                <p:cNvSpPr/>
                <p:nvPr/>
              </p:nvSpPr>
              <p:spPr bwMode="auto">
                <a:xfrm>
                  <a:off x="12888164" y="3029003"/>
                  <a:ext cx="142589" cy="34215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6" name="Isosceles Triangle 105"/>
                <p:cNvSpPr/>
                <p:nvPr/>
              </p:nvSpPr>
              <p:spPr bwMode="auto">
                <a:xfrm>
                  <a:off x="12888164" y="3670877"/>
                  <a:ext cx="142589" cy="34214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4" name="Isosceles Triangle 103"/>
                <p:cNvSpPr/>
                <p:nvPr/>
              </p:nvSpPr>
              <p:spPr bwMode="auto">
                <a:xfrm>
                  <a:off x="12901244" y="2392607"/>
                  <a:ext cx="142589" cy="34214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2" name="Isosceles Triangle 101"/>
                <p:cNvSpPr/>
                <p:nvPr/>
              </p:nvSpPr>
              <p:spPr bwMode="auto">
                <a:xfrm>
                  <a:off x="12885546" y="1119812"/>
                  <a:ext cx="142589" cy="34214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</p:grpSp>
          <p:sp>
            <p:nvSpPr>
              <p:cNvPr id="7" name="TextBox 6"/>
              <p:cNvSpPr txBox="1"/>
              <p:nvPr/>
            </p:nvSpPr>
            <p:spPr>
              <a:xfrm>
                <a:off x="1913664" y="2134764"/>
                <a:ext cx="565288" cy="5730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a</a:t>
                </a:r>
                <a:r>
                  <a:rPr lang="en-US" sz="20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1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920807" y="2918989"/>
                <a:ext cx="565288" cy="5730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a</a:t>
                </a:r>
                <a:r>
                  <a:rPr lang="en-US" sz="20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2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920807" y="3633363"/>
                <a:ext cx="565288" cy="5730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a</a:t>
                </a:r>
                <a:r>
                  <a:rPr lang="en-US" sz="20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3</a:t>
                </a:r>
              </a:p>
            </p:txBody>
          </p:sp>
        </p:grpSp>
        <p:grpSp>
          <p:nvGrpSpPr>
            <p:cNvPr id="173" name="Group 172"/>
            <p:cNvGrpSpPr/>
            <p:nvPr/>
          </p:nvGrpSpPr>
          <p:grpSpPr>
            <a:xfrm>
              <a:off x="4106382" y="2182404"/>
              <a:ext cx="1100481" cy="1038709"/>
              <a:chOff x="4107940" y="1780370"/>
              <a:chExt cx="1487652" cy="1404148"/>
            </a:xfrm>
          </p:grpSpPr>
          <p:cxnSp>
            <p:nvCxnSpPr>
              <p:cNvPr id="174" name="Straight Arrow Connector 115"/>
              <p:cNvCxnSpPr>
                <a:cxnSpLocks noChangeShapeType="1"/>
                <a:endCxn id="177" idx="2"/>
              </p:cNvCxnSpPr>
              <p:nvPr/>
            </p:nvCxnSpPr>
            <p:spPr bwMode="auto">
              <a:xfrm>
                <a:off x="4107941" y="1792637"/>
                <a:ext cx="893926" cy="272688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75" name="Straight Arrow Connector 120"/>
              <p:cNvCxnSpPr>
                <a:cxnSpLocks noChangeShapeType="1"/>
                <a:endCxn id="176" idx="2"/>
              </p:cNvCxnSpPr>
              <p:nvPr/>
            </p:nvCxnSpPr>
            <p:spPr bwMode="auto">
              <a:xfrm flipV="1">
                <a:off x="4107940" y="2822492"/>
                <a:ext cx="862980" cy="362026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sp>
            <p:nvSpPr>
              <p:cNvPr id="176" name="Oval 175"/>
              <p:cNvSpPr/>
              <p:nvPr/>
            </p:nvSpPr>
            <p:spPr>
              <a:xfrm>
                <a:off x="4970920" y="2537535"/>
                <a:ext cx="593725" cy="569914"/>
              </a:xfrm>
              <a:prstGeom prst="ellipse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solidFill>
                    <a:sysClr val="window" lastClr="FFFFFF"/>
                  </a:solidFill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5001867" y="1780370"/>
                <a:ext cx="593725" cy="569912"/>
              </a:xfrm>
              <a:prstGeom prst="ellipse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78" name="TextBox 177"/>
              <p:cNvSpPr txBox="1"/>
              <p:nvPr/>
            </p:nvSpPr>
            <p:spPr>
              <a:xfrm>
                <a:off x="5046158" y="1789642"/>
                <a:ext cx="488002" cy="4576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b</a:t>
                </a:r>
                <a:r>
                  <a:rPr lang="en-US" sz="1600" kern="0" baseline="-25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1</a:t>
                </a:r>
                <a:endParaRPr lang="en-US" sz="1600" kern="0" baseline="-25000" dirty="0">
                  <a:solidFill>
                    <a:sysClr val="window" lastClr="FFFFFF"/>
                  </a:solidFill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79" name="TextBox 178"/>
              <p:cNvSpPr txBox="1"/>
              <p:nvPr/>
            </p:nvSpPr>
            <p:spPr>
              <a:xfrm>
                <a:off x="5036255" y="2563004"/>
                <a:ext cx="488003" cy="4576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b</a:t>
                </a:r>
                <a:r>
                  <a:rPr lang="en-US" sz="1600" kern="0" baseline="-25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2</a:t>
                </a:r>
              </a:p>
            </p:txBody>
          </p:sp>
          <p:cxnSp>
            <p:nvCxnSpPr>
              <p:cNvPr id="180" name="Straight Arrow Connector 61"/>
              <p:cNvCxnSpPr>
                <a:cxnSpLocks noChangeShapeType="1"/>
                <a:endCxn id="177" idx="2"/>
              </p:cNvCxnSpPr>
              <p:nvPr/>
            </p:nvCxnSpPr>
            <p:spPr bwMode="auto">
              <a:xfrm flipV="1">
                <a:off x="4107943" y="2065326"/>
                <a:ext cx="893924" cy="111919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81" name="Straight Arrow Connector 69"/>
              <p:cNvCxnSpPr>
                <a:cxnSpLocks noChangeShapeType="1"/>
                <a:endCxn id="176" idx="2"/>
              </p:cNvCxnSpPr>
              <p:nvPr/>
            </p:nvCxnSpPr>
            <p:spPr bwMode="auto">
              <a:xfrm>
                <a:off x="4107940" y="1792637"/>
                <a:ext cx="862980" cy="1029854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82" name="Straight Arrow Connector 73"/>
              <p:cNvCxnSpPr>
                <a:cxnSpLocks noChangeShapeType="1"/>
                <a:endCxn id="176" idx="2"/>
              </p:cNvCxnSpPr>
              <p:nvPr/>
            </p:nvCxnSpPr>
            <p:spPr bwMode="auto">
              <a:xfrm>
                <a:off x="4107940" y="2496070"/>
                <a:ext cx="862980" cy="32642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83" name="Straight Arrow Connector 75"/>
              <p:cNvCxnSpPr>
                <a:cxnSpLocks noChangeShapeType="1"/>
                <a:endCxn id="177" idx="2"/>
              </p:cNvCxnSpPr>
              <p:nvPr/>
            </p:nvCxnSpPr>
            <p:spPr bwMode="auto">
              <a:xfrm flipV="1">
                <a:off x="4107943" y="2065326"/>
                <a:ext cx="893924" cy="430744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</p:grpSp>
      </p:grpSp>
      <p:sp>
        <p:nvSpPr>
          <p:cNvPr id="78" name="Rounded Rectangle 77"/>
          <p:cNvSpPr/>
          <p:nvPr/>
        </p:nvSpPr>
        <p:spPr>
          <a:xfrm>
            <a:off x="1104305" y="2701735"/>
            <a:ext cx="1305991" cy="4572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ورودی‌ها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5536546" y="2707821"/>
            <a:ext cx="1305991" cy="4572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ویژگی‌ها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83" name="Left Bracket 82"/>
          <p:cNvSpPr/>
          <p:nvPr/>
        </p:nvSpPr>
        <p:spPr>
          <a:xfrm rot="16200000">
            <a:off x="3696518" y="3204728"/>
            <a:ext cx="402121" cy="2513031"/>
          </a:xfrm>
          <a:prstGeom prst="leftBracket">
            <a:avLst>
              <a:gd name="adj" fmla="val 833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3449104" y="431862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75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8" grpId="0" animBg="1"/>
      <p:bldP spid="82" grpId="0" animBg="1"/>
      <p:bldP spid="83" grpId="0" animBg="1"/>
      <p:bldP spid="8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معماری خودرمزنگار عمیق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730641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 smtClean="0"/>
              <a:t>اصلاح یادگیری (با نظارت)</a:t>
            </a:r>
          </a:p>
          <a:p>
            <a:pPr marL="0" indent="0" algn="r" rtl="1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2685511" y="1425806"/>
            <a:ext cx="2521352" cy="2974744"/>
            <a:chOff x="2685511" y="1156303"/>
            <a:chExt cx="2521352" cy="2974744"/>
          </a:xfrm>
        </p:grpSpPr>
        <p:grpSp>
          <p:nvGrpSpPr>
            <p:cNvPr id="5" name="Group 4"/>
            <p:cNvGrpSpPr/>
            <p:nvPr/>
          </p:nvGrpSpPr>
          <p:grpSpPr>
            <a:xfrm>
              <a:off x="2685511" y="1156303"/>
              <a:ext cx="2268744" cy="2974744"/>
              <a:chOff x="441325" y="1009650"/>
              <a:chExt cx="3249616" cy="4260850"/>
            </a:xfrm>
          </p:grpSpPr>
          <p:grpSp>
            <p:nvGrpSpPr>
              <p:cNvPr id="6" name="Group 313"/>
              <p:cNvGrpSpPr>
                <a:grpSpLocks/>
              </p:cNvGrpSpPr>
              <p:nvPr/>
            </p:nvGrpSpPr>
            <p:grpSpPr bwMode="auto">
              <a:xfrm>
                <a:off x="441325" y="1009650"/>
                <a:ext cx="3249616" cy="4260850"/>
                <a:chOff x="10366056" y="354768"/>
                <a:chExt cx="2677777" cy="3673316"/>
              </a:xfrm>
            </p:grpSpPr>
            <p:sp>
              <p:nvSpPr>
                <p:cNvPr id="11" name="Oval 10"/>
                <p:cNvSpPr/>
                <p:nvPr/>
              </p:nvSpPr>
              <p:spPr>
                <a:xfrm>
                  <a:off x="10366056" y="3538126"/>
                  <a:ext cx="489246" cy="48995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10366056" y="2900359"/>
                  <a:ext cx="489246" cy="48995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0366056" y="2261225"/>
                  <a:ext cx="489246" cy="491326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cxnSp>
              <p:nvCxnSpPr>
                <p:cNvPr id="14" name="Straight Arrow Connector 214"/>
                <p:cNvCxnSpPr>
                  <a:cxnSpLocks noChangeShapeType="1"/>
                  <a:stCxn id="12" idx="6"/>
                  <a:endCxn id="22" idx="2"/>
                </p:cNvCxnSpPr>
                <p:nvPr/>
              </p:nvCxnSpPr>
              <p:spPr bwMode="auto">
                <a:xfrm flipV="1">
                  <a:off x="10855401" y="2904421"/>
                  <a:ext cx="698939" cy="240716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15" name="Straight Arrow Connector 215"/>
                <p:cNvCxnSpPr>
                  <a:cxnSpLocks noChangeShapeType="1"/>
                  <a:stCxn id="11" idx="6"/>
                  <a:endCxn id="22" idx="2"/>
                </p:cNvCxnSpPr>
                <p:nvPr/>
              </p:nvCxnSpPr>
              <p:spPr bwMode="auto">
                <a:xfrm flipV="1">
                  <a:off x="10855401" y="2904418"/>
                  <a:ext cx="698939" cy="878711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sp>
              <p:nvSpPr>
                <p:cNvPr id="16" name="TextBox 15"/>
                <p:cNvSpPr txBox="1"/>
                <p:nvPr/>
              </p:nvSpPr>
              <p:spPr>
                <a:xfrm>
                  <a:off x="10412904" y="2299544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4</a:t>
                  </a: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10412904" y="2938680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5</a:t>
                  </a: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10412904" y="3576445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6</a:t>
                  </a:r>
                </a:p>
              </p:txBody>
            </p:sp>
            <p:cxnSp>
              <p:nvCxnSpPr>
                <p:cNvPr id="21" name="Straight Arrow Connector 221"/>
                <p:cNvCxnSpPr>
                  <a:cxnSpLocks noChangeShapeType="1"/>
                  <a:stCxn id="26" idx="6"/>
                  <a:endCxn id="22" idx="2"/>
                </p:cNvCxnSpPr>
                <p:nvPr/>
              </p:nvCxnSpPr>
              <p:spPr bwMode="auto">
                <a:xfrm>
                  <a:off x="10855401" y="1238148"/>
                  <a:ext cx="698939" cy="1666272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sp>
              <p:nvSpPr>
                <p:cNvPr id="22" name="Oval 21"/>
                <p:cNvSpPr/>
                <p:nvPr/>
              </p:nvSpPr>
              <p:spPr>
                <a:xfrm>
                  <a:off x="11553852" y="2659486"/>
                  <a:ext cx="489246" cy="48995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10366056" y="1630301"/>
                  <a:ext cx="489246" cy="491327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10366056" y="992534"/>
                  <a:ext cx="489246" cy="491327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10366056" y="354768"/>
                  <a:ext cx="489246" cy="491327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10412905" y="393089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10412905" y="1030855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2</a:t>
                  </a: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10412905" y="1668622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3</a:t>
                  </a:r>
                </a:p>
              </p:txBody>
            </p:sp>
            <p:cxnSp>
              <p:nvCxnSpPr>
                <p:cNvPr id="31" name="Straight Arrow Connector 231"/>
                <p:cNvCxnSpPr>
                  <a:cxnSpLocks noChangeShapeType="1"/>
                  <a:stCxn id="13" idx="6"/>
                  <a:endCxn id="22" idx="2"/>
                </p:cNvCxnSpPr>
                <p:nvPr/>
              </p:nvCxnSpPr>
              <p:spPr bwMode="auto">
                <a:xfrm>
                  <a:off x="10855401" y="2507138"/>
                  <a:ext cx="698939" cy="397280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32" name="Straight Arrow Connector 232"/>
                <p:cNvCxnSpPr>
                  <a:cxnSpLocks noChangeShapeType="1"/>
                  <a:stCxn id="25" idx="6"/>
                  <a:endCxn id="22" idx="2"/>
                </p:cNvCxnSpPr>
                <p:nvPr/>
              </p:nvCxnSpPr>
              <p:spPr bwMode="auto">
                <a:xfrm>
                  <a:off x="10855401" y="1876143"/>
                  <a:ext cx="698939" cy="1028275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33" name="Straight Arrow Connector 233"/>
                <p:cNvCxnSpPr>
                  <a:cxnSpLocks noChangeShapeType="1"/>
                  <a:stCxn id="27" idx="6"/>
                  <a:endCxn id="22" idx="2"/>
                </p:cNvCxnSpPr>
                <p:nvPr/>
              </p:nvCxnSpPr>
              <p:spPr bwMode="auto">
                <a:xfrm>
                  <a:off x="10855401" y="600151"/>
                  <a:ext cx="698939" cy="2304267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52" name="Straight Arrow Connector 252"/>
                <p:cNvCxnSpPr>
                  <a:cxnSpLocks noChangeShapeType="1"/>
                  <a:stCxn id="13" idx="6"/>
                  <a:endCxn id="56" idx="2"/>
                </p:cNvCxnSpPr>
                <p:nvPr/>
              </p:nvCxnSpPr>
              <p:spPr bwMode="auto">
                <a:xfrm flipV="1">
                  <a:off x="10855401" y="2275769"/>
                  <a:ext cx="698939" cy="231373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53" name="Straight Arrow Connector 253"/>
                <p:cNvCxnSpPr>
                  <a:cxnSpLocks noChangeShapeType="1"/>
                  <a:stCxn id="12" idx="6"/>
                  <a:endCxn id="56" idx="2"/>
                </p:cNvCxnSpPr>
                <p:nvPr/>
              </p:nvCxnSpPr>
              <p:spPr bwMode="auto">
                <a:xfrm flipV="1">
                  <a:off x="10855401" y="2275767"/>
                  <a:ext cx="698939" cy="869368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54" name="Straight Arrow Connector 254"/>
                <p:cNvCxnSpPr>
                  <a:cxnSpLocks noChangeShapeType="1"/>
                  <a:stCxn id="11" idx="6"/>
                  <a:endCxn id="56" idx="2"/>
                </p:cNvCxnSpPr>
                <p:nvPr/>
              </p:nvCxnSpPr>
              <p:spPr bwMode="auto">
                <a:xfrm flipV="1">
                  <a:off x="10855401" y="2275766"/>
                  <a:ext cx="698939" cy="1507364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55" name="Straight Arrow Connector 255"/>
                <p:cNvCxnSpPr>
                  <a:cxnSpLocks noChangeShapeType="1"/>
                  <a:stCxn id="27" idx="6"/>
                  <a:endCxn id="56" idx="2"/>
                </p:cNvCxnSpPr>
                <p:nvPr/>
              </p:nvCxnSpPr>
              <p:spPr bwMode="auto">
                <a:xfrm>
                  <a:off x="10855401" y="600153"/>
                  <a:ext cx="698939" cy="1675615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sp>
              <p:nvSpPr>
                <p:cNvPr id="56" name="Oval 55"/>
                <p:cNvSpPr/>
                <p:nvPr/>
              </p:nvSpPr>
              <p:spPr>
                <a:xfrm>
                  <a:off x="11553852" y="2029931"/>
                  <a:ext cx="489246" cy="491327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cxnSp>
              <p:nvCxnSpPr>
                <p:cNvPr id="57" name="Straight Arrow Connector 257"/>
                <p:cNvCxnSpPr>
                  <a:cxnSpLocks noChangeShapeType="1"/>
                  <a:stCxn id="25" idx="6"/>
                  <a:endCxn id="56" idx="2"/>
                </p:cNvCxnSpPr>
                <p:nvPr/>
              </p:nvCxnSpPr>
              <p:spPr bwMode="auto">
                <a:xfrm>
                  <a:off x="10855401" y="1876146"/>
                  <a:ext cx="698939" cy="399623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58" name="Straight Arrow Connector 258"/>
                <p:cNvCxnSpPr>
                  <a:cxnSpLocks noChangeShapeType="1"/>
                  <a:stCxn id="26" idx="6"/>
                  <a:endCxn id="56" idx="2"/>
                </p:cNvCxnSpPr>
                <p:nvPr/>
              </p:nvCxnSpPr>
              <p:spPr bwMode="auto">
                <a:xfrm>
                  <a:off x="10855401" y="1238149"/>
                  <a:ext cx="698939" cy="1037618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66" name="Straight Arrow Connector 266"/>
                <p:cNvCxnSpPr>
                  <a:cxnSpLocks noChangeShapeType="1"/>
                  <a:stCxn id="25" idx="6"/>
                  <a:endCxn id="70" idx="2"/>
                </p:cNvCxnSpPr>
                <p:nvPr/>
              </p:nvCxnSpPr>
              <p:spPr bwMode="auto">
                <a:xfrm flipV="1">
                  <a:off x="10855401" y="1633102"/>
                  <a:ext cx="698939" cy="243041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67" name="Straight Arrow Connector 267"/>
                <p:cNvCxnSpPr>
                  <a:cxnSpLocks noChangeShapeType="1"/>
                  <a:stCxn id="13" idx="6"/>
                  <a:endCxn id="70" idx="2"/>
                </p:cNvCxnSpPr>
                <p:nvPr/>
              </p:nvCxnSpPr>
              <p:spPr bwMode="auto">
                <a:xfrm flipV="1">
                  <a:off x="10855401" y="1633102"/>
                  <a:ext cx="698939" cy="874035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68" name="Straight Arrow Connector 268"/>
                <p:cNvCxnSpPr>
                  <a:cxnSpLocks noChangeShapeType="1"/>
                  <a:stCxn id="12" idx="6"/>
                  <a:endCxn id="70" idx="2"/>
                </p:cNvCxnSpPr>
                <p:nvPr/>
              </p:nvCxnSpPr>
              <p:spPr bwMode="auto">
                <a:xfrm flipV="1">
                  <a:off x="10855401" y="1633105"/>
                  <a:ext cx="698939" cy="1512032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69" name="Straight Arrow Connector 269"/>
                <p:cNvCxnSpPr>
                  <a:cxnSpLocks noChangeShapeType="1"/>
                  <a:stCxn id="11" idx="6"/>
                  <a:endCxn id="70" idx="2"/>
                </p:cNvCxnSpPr>
                <p:nvPr/>
              </p:nvCxnSpPr>
              <p:spPr bwMode="auto">
                <a:xfrm flipV="1">
                  <a:off x="10855401" y="1633102"/>
                  <a:ext cx="698939" cy="2150027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sp>
              <p:nvSpPr>
                <p:cNvPr id="70" name="Oval 69"/>
                <p:cNvSpPr/>
                <p:nvPr/>
              </p:nvSpPr>
              <p:spPr>
                <a:xfrm>
                  <a:off x="11553852" y="1388059"/>
                  <a:ext cx="489246" cy="48995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cxnSp>
              <p:nvCxnSpPr>
                <p:cNvPr id="71" name="Straight Arrow Connector 271"/>
                <p:cNvCxnSpPr>
                  <a:cxnSpLocks noChangeShapeType="1"/>
                  <a:stCxn id="26" idx="6"/>
                  <a:endCxn id="70" idx="2"/>
                </p:cNvCxnSpPr>
                <p:nvPr/>
              </p:nvCxnSpPr>
              <p:spPr bwMode="auto">
                <a:xfrm>
                  <a:off x="10855401" y="1238148"/>
                  <a:ext cx="698939" cy="394956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72" name="Straight Arrow Connector 272"/>
                <p:cNvCxnSpPr>
                  <a:cxnSpLocks noChangeShapeType="1"/>
                  <a:stCxn id="27" idx="6"/>
                  <a:endCxn id="70" idx="2"/>
                </p:cNvCxnSpPr>
                <p:nvPr/>
              </p:nvCxnSpPr>
              <p:spPr bwMode="auto">
                <a:xfrm>
                  <a:off x="10855401" y="600151"/>
                  <a:ext cx="698939" cy="1032951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sp>
              <p:nvSpPr>
                <p:cNvPr id="112" name="Isosceles Triangle 111"/>
                <p:cNvSpPr/>
                <p:nvPr/>
              </p:nvSpPr>
              <p:spPr bwMode="auto">
                <a:xfrm>
                  <a:off x="12884236" y="486148"/>
                  <a:ext cx="142587" cy="34215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9" name="Isosceles Triangle 108"/>
                <p:cNvSpPr/>
                <p:nvPr/>
              </p:nvSpPr>
              <p:spPr bwMode="auto">
                <a:xfrm>
                  <a:off x="12892085" y="1741161"/>
                  <a:ext cx="142587" cy="57482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8" name="Isosceles Triangle 107"/>
                <p:cNvSpPr/>
                <p:nvPr/>
              </p:nvSpPr>
              <p:spPr bwMode="auto">
                <a:xfrm>
                  <a:off x="12888164" y="3029003"/>
                  <a:ext cx="142589" cy="34215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6" name="Isosceles Triangle 105"/>
                <p:cNvSpPr/>
                <p:nvPr/>
              </p:nvSpPr>
              <p:spPr bwMode="auto">
                <a:xfrm>
                  <a:off x="12888164" y="3670877"/>
                  <a:ext cx="142589" cy="34214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4" name="Isosceles Triangle 103"/>
                <p:cNvSpPr/>
                <p:nvPr/>
              </p:nvSpPr>
              <p:spPr bwMode="auto">
                <a:xfrm>
                  <a:off x="12901244" y="2392607"/>
                  <a:ext cx="142589" cy="34214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2" name="Isosceles Triangle 101"/>
                <p:cNvSpPr/>
                <p:nvPr/>
              </p:nvSpPr>
              <p:spPr bwMode="auto">
                <a:xfrm>
                  <a:off x="12885546" y="1119812"/>
                  <a:ext cx="142589" cy="34214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</p:grpSp>
          <p:sp>
            <p:nvSpPr>
              <p:cNvPr id="7" name="TextBox 6"/>
              <p:cNvSpPr txBox="1"/>
              <p:nvPr/>
            </p:nvSpPr>
            <p:spPr>
              <a:xfrm>
                <a:off x="1913664" y="2134764"/>
                <a:ext cx="565288" cy="5730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a</a:t>
                </a:r>
                <a:r>
                  <a:rPr lang="en-US" sz="20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1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920807" y="2918989"/>
                <a:ext cx="565288" cy="5730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a</a:t>
                </a:r>
                <a:r>
                  <a:rPr lang="en-US" sz="20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2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920807" y="3633363"/>
                <a:ext cx="565288" cy="5730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a</a:t>
                </a:r>
                <a:r>
                  <a:rPr lang="en-US" sz="20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3</a:t>
                </a:r>
              </a:p>
            </p:txBody>
          </p:sp>
        </p:grpSp>
        <p:grpSp>
          <p:nvGrpSpPr>
            <p:cNvPr id="173" name="Group 172"/>
            <p:cNvGrpSpPr/>
            <p:nvPr/>
          </p:nvGrpSpPr>
          <p:grpSpPr>
            <a:xfrm>
              <a:off x="4106382" y="2182404"/>
              <a:ext cx="1100481" cy="1038709"/>
              <a:chOff x="4107940" y="1780370"/>
              <a:chExt cx="1487652" cy="1404148"/>
            </a:xfrm>
          </p:grpSpPr>
          <p:cxnSp>
            <p:nvCxnSpPr>
              <p:cNvPr id="174" name="Straight Arrow Connector 115"/>
              <p:cNvCxnSpPr>
                <a:cxnSpLocks noChangeShapeType="1"/>
                <a:endCxn id="177" idx="2"/>
              </p:cNvCxnSpPr>
              <p:nvPr/>
            </p:nvCxnSpPr>
            <p:spPr bwMode="auto">
              <a:xfrm>
                <a:off x="4107941" y="1792637"/>
                <a:ext cx="893926" cy="272688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75" name="Straight Arrow Connector 120"/>
              <p:cNvCxnSpPr>
                <a:cxnSpLocks noChangeShapeType="1"/>
                <a:endCxn id="176" idx="2"/>
              </p:cNvCxnSpPr>
              <p:nvPr/>
            </p:nvCxnSpPr>
            <p:spPr bwMode="auto">
              <a:xfrm flipV="1">
                <a:off x="4107940" y="2822492"/>
                <a:ext cx="862980" cy="362026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sp>
            <p:nvSpPr>
              <p:cNvPr id="176" name="Oval 175"/>
              <p:cNvSpPr/>
              <p:nvPr/>
            </p:nvSpPr>
            <p:spPr>
              <a:xfrm>
                <a:off x="4970920" y="2537535"/>
                <a:ext cx="593725" cy="569914"/>
              </a:xfrm>
              <a:prstGeom prst="ellipse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solidFill>
                    <a:sysClr val="window" lastClr="FFFFFF"/>
                  </a:solidFill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5001867" y="1780370"/>
                <a:ext cx="593725" cy="569912"/>
              </a:xfrm>
              <a:prstGeom prst="ellipse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78" name="TextBox 177"/>
              <p:cNvSpPr txBox="1"/>
              <p:nvPr/>
            </p:nvSpPr>
            <p:spPr>
              <a:xfrm>
                <a:off x="5046158" y="1789642"/>
                <a:ext cx="488002" cy="4576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b</a:t>
                </a:r>
                <a:r>
                  <a:rPr lang="en-US" sz="1600" kern="0" baseline="-25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1</a:t>
                </a:r>
                <a:endParaRPr lang="en-US" sz="1600" kern="0" baseline="-25000" dirty="0">
                  <a:solidFill>
                    <a:sysClr val="window" lastClr="FFFFFF"/>
                  </a:solidFill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79" name="TextBox 178"/>
              <p:cNvSpPr txBox="1"/>
              <p:nvPr/>
            </p:nvSpPr>
            <p:spPr>
              <a:xfrm>
                <a:off x="5036255" y="2563004"/>
                <a:ext cx="488003" cy="4576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b</a:t>
                </a:r>
                <a:r>
                  <a:rPr lang="en-US" sz="1600" kern="0" baseline="-25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2</a:t>
                </a:r>
              </a:p>
            </p:txBody>
          </p:sp>
          <p:cxnSp>
            <p:nvCxnSpPr>
              <p:cNvPr id="180" name="Straight Arrow Connector 61"/>
              <p:cNvCxnSpPr>
                <a:cxnSpLocks noChangeShapeType="1"/>
                <a:endCxn id="177" idx="2"/>
              </p:cNvCxnSpPr>
              <p:nvPr/>
            </p:nvCxnSpPr>
            <p:spPr bwMode="auto">
              <a:xfrm flipV="1">
                <a:off x="4107943" y="2065326"/>
                <a:ext cx="893924" cy="111919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81" name="Straight Arrow Connector 69"/>
              <p:cNvCxnSpPr>
                <a:cxnSpLocks noChangeShapeType="1"/>
                <a:endCxn id="176" idx="2"/>
              </p:cNvCxnSpPr>
              <p:nvPr/>
            </p:nvCxnSpPr>
            <p:spPr bwMode="auto">
              <a:xfrm>
                <a:off x="4107940" y="1792637"/>
                <a:ext cx="862980" cy="1029854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82" name="Straight Arrow Connector 73"/>
              <p:cNvCxnSpPr>
                <a:cxnSpLocks noChangeShapeType="1"/>
                <a:endCxn id="176" idx="2"/>
              </p:cNvCxnSpPr>
              <p:nvPr/>
            </p:nvCxnSpPr>
            <p:spPr bwMode="auto">
              <a:xfrm>
                <a:off x="4107940" y="2496070"/>
                <a:ext cx="862980" cy="32642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83" name="Straight Arrow Connector 75"/>
              <p:cNvCxnSpPr>
                <a:cxnSpLocks noChangeShapeType="1"/>
                <a:endCxn id="177" idx="2"/>
              </p:cNvCxnSpPr>
              <p:nvPr/>
            </p:nvCxnSpPr>
            <p:spPr bwMode="auto">
              <a:xfrm flipV="1">
                <a:off x="4107943" y="2065326"/>
                <a:ext cx="893924" cy="430744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</p:grpSp>
      </p:grpSp>
      <p:sp>
        <p:nvSpPr>
          <p:cNvPr id="10" name="Rounded Rectangle 9"/>
          <p:cNvSpPr/>
          <p:nvPr/>
        </p:nvSpPr>
        <p:spPr>
          <a:xfrm>
            <a:off x="4327925" y="3937328"/>
            <a:ext cx="1305991" cy="4572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برچسب‌ها</a:t>
            </a:r>
            <a:endParaRPr lang="en-US" dirty="0">
              <a:cs typeface="B Nazanin" panose="00000400000000000000" pitchFamily="2" charset="-78"/>
            </a:endParaRPr>
          </a:p>
        </p:txBody>
      </p:sp>
      <p:cxnSp>
        <p:nvCxnSpPr>
          <p:cNvPr id="20" name="Straight Arrow Connector 19"/>
          <p:cNvCxnSpPr>
            <a:stCxn id="10" idx="0"/>
            <a:endCxn id="176" idx="4"/>
          </p:cNvCxnSpPr>
          <p:nvPr/>
        </p:nvCxnSpPr>
        <p:spPr>
          <a:xfrm flipH="1" flipV="1">
            <a:off x="4964368" y="3433605"/>
            <a:ext cx="16553" cy="50372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8" name="Rounded Rectangle 77"/>
          <p:cNvSpPr/>
          <p:nvPr/>
        </p:nvSpPr>
        <p:spPr>
          <a:xfrm>
            <a:off x="1094015" y="2702378"/>
            <a:ext cx="1305991" cy="4572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ورودی‌ها</a:t>
            </a:r>
            <a:endParaRPr lang="en-US" dirty="0">
              <a:cs typeface="B Nazanin" panose="00000400000000000000" pitchFamily="2" charset="-78"/>
            </a:endParaRPr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5145166" y="2930977"/>
            <a:ext cx="408932" cy="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3" name="Rounded Rectangle 72"/>
          <p:cNvSpPr/>
          <p:nvPr/>
        </p:nvSpPr>
        <p:spPr>
          <a:xfrm>
            <a:off x="5590108" y="2702378"/>
            <a:ext cx="1305991" cy="4572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Content Placeholder 2"/>
          <p:cNvSpPr txBox="1">
            <a:spLocks/>
          </p:cNvSpPr>
          <p:nvPr/>
        </p:nvSpPr>
        <p:spPr>
          <a:xfrm>
            <a:off x="457200" y="1821087"/>
            <a:ext cx="8229600" cy="837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02060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fa-IR" sz="2400" dirty="0" smtClean="0"/>
              <a:t>کلاس بندی</a:t>
            </a:r>
          </a:p>
          <a:p>
            <a:pPr marL="0" indent="0" algn="r" rtl="1">
              <a:buFont typeface="Arial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89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78" grpId="0" animBg="1"/>
      <p:bldP spid="73" grpId="0" animBg="1"/>
      <p:bldP spid="7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ar-SA" sz="2800" b="1" dirty="0" smtClean="0">
                <a:solidFill>
                  <a:srgbClr val="002060"/>
                </a:solidFill>
              </a:rPr>
              <a:t>روش‌های </a:t>
            </a:r>
            <a:r>
              <a:rPr lang="ar-SA" sz="2800" b="1" dirty="0">
                <a:solidFill>
                  <a:srgbClr val="002060"/>
                </a:solidFill>
              </a:rPr>
              <a:t>یادگیری </a:t>
            </a:r>
            <a:r>
              <a:rPr lang="ar-SA" sz="2800" b="1" dirty="0" smtClean="0">
                <a:solidFill>
                  <a:srgbClr val="002060"/>
                </a:solidFill>
              </a:rPr>
              <a:t>عمیق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14350" y="1388907"/>
            <a:ext cx="8229600" cy="345113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60000"/>
              </a:lnSpc>
              <a:buNone/>
            </a:pPr>
            <a:r>
              <a:rPr lang="fa-IR" sz="2400" dirty="0" smtClean="0">
                <a:solidFill>
                  <a:srgbClr val="002060"/>
                </a:solidFill>
              </a:rPr>
              <a:t>1.   </a:t>
            </a:r>
            <a:r>
              <a:rPr lang="ar-SA" sz="2400" u="sng" dirty="0" smtClean="0">
                <a:solidFill>
                  <a:srgbClr val="002060"/>
                </a:solidFill>
              </a:rPr>
              <a:t>یادگیری </a:t>
            </a:r>
            <a:r>
              <a:rPr lang="ar-SA" sz="2400" u="sng" dirty="0">
                <a:solidFill>
                  <a:srgbClr val="002060"/>
                </a:solidFill>
              </a:rPr>
              <a:t>با نظارت (</a:t>
            </a:r>
            <a:r>
              <a:rPr lang="en-US" sz="2400" u="sng" dirty="0">
                <a:solidFill>
                  <a:srgbClr val="002060"/>
                </a:solidFill>
              </a:rPr>
              <a:t>Supervised</a:t>
            </a:r>
            <a:r>
              <a:rPr lang="fa-IR" sz="2400" u="sng" dirty="0">
                <a:solidFill>
                  <a:srgbClr val="002060"/>
                </a:solidFill>
              </a:rPr>
              <a:t>)</a:t>
            </a:r>
          </a:p>
          <a:p>
            <a:pPr marL="685800" algn="r" rtl="1">
              <a:lnSpc>
                <a:spcPct val="160000"/>
              </a:lnSpc>
            </a:pPr>
            <a:r>
              <a:rPr lang="fa-IR" sz="2400" dirty="0">
                <a:solidFill>
                  <a:srgbClr val="002060"/>
                </a:solidFill>
              </a:rPr>
              <a:t>شبکه‌های عصبی کانولوشنی (</a:t>
            </a:r>
            <a:r>
              <a:rPr lang="en-US" sz="2400" dirty="0">
                <a:solidFill>
                  <a:srgbClr val="002060"/>
                </a:solidFill>
              </a:rPr>
              <a:t>CNN</a:t>
            </a:r>
            <a:r>
              <a:rPr lang="fa-IR" sz="2400" dirty="0" smtClean="0">
                <a:solidFill>
                  <a:srgbClr val="002060"/>
                </a:solidFill>
              </a:rPr>
              <a:t>)</a:t>
            </a:r>
            <a:endParaRPr lang="en-US" sz="2400" dirty="0" smtClean="0">
              <a:solidFill>
                <a:srgbClr val="002060"/>
              </a:solidFill>
            </a:endParaRPr>
          </a:p>
          <a:p>
            <a:pPr marL="685800" algn="r" rtl="1">
              <a:lnSpc>
                <a:spcPct val="160000"/>
              </a:lnSpc>
            </a:pPr>
            <a:r>
              <a:rPr lang="fa-IR" sz="2400" dirty="0" smtClean="0">
                <a:solidFill>
                  <a:srgbClr val="002060"/>
                </a:solidFill>
              </a:rPr>
              <a:t>شبکه‌های </a:t>
            </a:r>
            <a:r>
              <a:rPr lang="fa-IR" sz="2400" dirty="0">
                <a:solidFill>
                  <a:srgbClr val="002060"/>
                </a:solidFill>
              </a:rPr>
              <a:t>عصبی بازگشتی (</a:t>
            </a:r>
            <a:r>
              <a:rPr lang="en-US" sz="2400" dirty="0">
                <a:solidFill>
                  <a:srgbClr val="002060"/>
                </a:solidFill>
              </a:rPr>
              <a:t>RNN</a:t>
            </a:r>
            <a:r>
              <a:rPr lang="fa-IR" sz="2400" dirty="0" smtClean="0">
                <a:solidFill>
                  <a:srgbClr val="002060"/>
                </a:solidFill>
              </a:rPr>
              <a:t>)</a:t>
            </a:r>
          </a:p>
          <a:p>
            <a:pPr indent="0" algn="r" rtl="1">
              <a:lnSpc>
                <a:spcPct val="160000"/>
              </a:lnSpc>
              <a:buNone/>
            </a:pPr>
            <a:endParaRPr lang="en-US" sz="2400" dirty="0" smtClean="0">
              <a:solidFill>
                <a:srgbClr val="002060"/>
              </a:solidFill>
            </a:endParaRPr>
          </a:p>
          <a:p>
            <a:pPr marL="0" indent="0" algn="r" rtl="1">
              <a:lnSpc>
                <a:spcPct val="160000"/>
              </a:lnSpc>
              <a:buNone/>
            </a:pPr>
            <a:r>
              <a:rPr lang="fa-IR" sz="2400" dirty="0" smtClean="0">
                <a:solidFill>
                  <a:srgbClr val="002060"/>
                </a:solidFill>
              </a:rPr>
              <a:t>2.   </a:t>
            </a:r>
            <a:r>
              <a:rPr lang="ar-SA" sz="2400" u="sng" dirty="0" smtClean="0">
                <a:solidFill>
                  <a:srgbClr val="002060"/>
                </a:solidFill>
              </a:rPr>
              <a:t>یادگیری بدون نظارت </a:t>
            </a:r>
            <a:r>
              <a:rPr lang="fa-IR" sz="2400" u="sng" dirty="0" smtClean="0">
                <a:solidFill>
                  <a:srgbClr val="002060"/>
                </a:solidFill>
              </a:rPr>
              <a:t>(</a:t>
            </a:r>
            <a:r>
              <a:rPr lang="en-US" sz="2400" u="sng" dirty="0" smtClean="0">
                <a:solidFill>
                  <a:srgbClr val="002060"/>
                </a:solidFill>
              </a:rPr>
              <a:t>Unsupervised</a:t>
            </a:r>
            <a:r>
              <a:rPr lang="fa-IR" sz="2400" u="sng" dirty="0" smtClean="0">
                <a:solidFill>
                  <a:srgbClr val="002060"/>
                </a:solidFill>
              </a:rPr>
              <a:t>)</a:t>
            </a:r>
          </a:p>
          <a:p>
            <a:pPr marL="744538" algn="r" rtl="1">
              <a:lnSpc>
                <a:spcPct val="160000"/>
              </a:lnSpc>
            </a:pPr>
            <a:r>
              <a:rPr lang="fa-IR" sz="2400" dirty="0" smtClean="0">
                <a:solidFill>
                  <a:srgbClr val="002060"/>
                </a:solidFill>
              </a:rPr>
              <a:t>شبکه‌های عصبی خودرمزنگار (</a:t>
            </a:r>
            <a:r>
              <a:rPr lang="en-US" sz="2400" dirty="0" smtClean="0">
                <a:solidFill>
                  <a:srgbClr val="002060"/>
                </a:solidFill>
              </a:rPr>
              <a:t>AE</a:t>
            </a:r>
            <a:r>
              <a:rPr lang="fa-IR" sz="2400" dirty="0" smtClean="0">
                <a:solidFill>
                  <a:srgbClr val="002060"/>
                </a:solidFill>
              </a:rPr>
              <a:t>)</a:t>
            </a:r>
          </a:p>
          <a:p>
            <a:pPr marL="744538" algn="r" rtl="1">
              <a:lnSpc>
                <a:spcPct val="160000"/>
              </a:lnSpc>
            </a:pPr>
            <a:r>
              <a:rPr lang="fa-IR" sz="2400" dirty="0" smtClean="0">
                <a:solidFill>
                  <a:srgbClr val="002060"/>
                </a:solidFill>
              </a:rPr>
              <a:t>شبکه‌های </a:t>
            </a:r>
            <a:r>
              <a:rPr lang="fa-IR" sz="2400" dirty="0">
                <a:solidFill>
                  <a:srgbClr val="002060"/>
                </a:solidFill>
              </a:rPr>
              <a:t>عصبی</a:t>
            </a:r>
            <a:r>
              <a:rPr lang="fa-IR" sz="2400" dirty="0" smtClean="0">
                <a:solidFill>
                  <a:srgbClr val="002060"/>
                </a:solidFill>
              </a:rPr>
              <a:t> مولد (</a:t>
            </a:r>
            <a:r>
              <a:rPr lang="en-US" sz="2400" dirty="0" smtClean="0">
                <a:solidFill>
                  <a:srgbClr val="002060"/>
                </a:solidFill>
              </a:rPr>
              <a:t>GAN</a:t>
            </a:r>
            <a:r>
              <a:rPr lang="fa-IR" sz="2400" dirty="0" smtClean="0">
                <a:solidFill>
                  <a:srgbClr val="002060"/>
                </a:solidFill>
              </a:rPr>
              <a:t>)</a:t>
            </a:r>
            <a:endParaRPr lang="en-US" sz="2400" dirty="0" smtClean="0">
              <a:solidFill>
                <a:srgbClr val="002060"/>
              </a:solidFill>
            </a:endParaRPr>
          </a:p>
          <a:p>
            <a:pPr marL="0" indent="0" algn="r" rtl="1">
              <a:lnSpc>
                <a:spcPct val="160000"/>
              </a:lnSpc>
              <a:buNone/>
            </a:pPr>
            <a:endParaRPr lang="fa-IR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88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/>
              <a:t>معماری خودرمزنگار </a:t>
            </a:r>
            <a:r>
              <a:rPr lang="fa-IR" dirty="0" smtClean="0"/>
              <a:t>عمیق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3729" y="1714500"/>
            <a:ext cx="7200900" cy="2686050"/>
          </a:xfrm>
        </p:spPr>
        <p:txBody>
          <a:bodyPr/>
          <a:lstStyle/>
          <a:p>
            <a:pPr algn="r" rtl="1"/>
            <a:r>
              <a:rPr lang="fa-IR" sz="2800" dirty="0" smtClean="0"/>
              <a:t>بازسازی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4840039"/>
            <a:ext cx="1197219" cy="303461"/>
          </a:xfrm>
        </p:spPr>
        <p:txBody>
          <a:bodyPr/>
          <a:lstStyle/>
          <a:p>
            <a:fld id="{629637A9-119A-49DA-BD12-AAC58B377D80}" type="slidenum">
              <a:rPr lang="en-US" smtClean="0"/>
              <a:pPr/>
              <a:t>30</a:t>
            </a:fld>
            <a:endParaRPr lang="en-US" dirty="0"/>
          </a:p>
        </p:txBody>
      </p:sp>
      <p:grpSp>
        <p:nvGrpSpPr>
          <p:cNvPr id="377" name="Group 376"/>
          <p:cNvGrpSpPr/>
          <p:nvPr/>
        </p:nvGrpSpPr>
        <p:grpSpPr>
          <a:xfrm>
            <a:off x="2209342" y="1504950"/>
            <a:ext cx="4347205" cy="2975706"/>
            <a:chOff x="1824313" y="1327119"/>
            <a:chExt cx="4347205" cy="2975706"/>
          </a:xfrm>
        </p:grpSpPr>
        <p:grpSp>
          <p:nvGrpSpPr>
            <p:cNvPr id="65" name="Group 64"/>
            <p:cNvGrpSpPr/>
            <p:nvPr/>
          </p:nvGrpSpPr>
          <p:grpSpPr>
            <a:xfrm>
              <a:off x="1824313" y="1328081"/>
              <a:ext cx="2268744" cy="2974744"/>
              <a:chOff x="441325" y="1009650"/>
              <a:chExt cx="3249616" cy="4260850"/>
            </a:xfrm>
          </p:grpSpPr>
          <p:grpSp>
            <p:nvGrpSpPr>
              <p:cNvPr id="66" name="Group 313"/>
              <p:cNvGrpSpPr>
                <a:grpSpLocks/>
              </p:cNvGrpSpPr>
              <p:nvPr/>
            </p:nvGrpSpPr>
            <p:grpSpPr bwMode="auto">
              <a:xfrm>
                <a:off x="441325" y="1009650"/>
                <a:ext cx="3249616" cy="4260850"/>
                <a:chOff x="10366056" y="354768"/>
                <a:chExt cx="2677777" cy="3673316"/>
              </a:xfrm>
            </p:grpSpPr>
            <p:sp>
              <p:nvSpPr>
                <p:cNvPr id="70" name="Oval 69"/>
                <p:cNvSpPr/>
                <p:nvPr/>
              </p:nvSpPr>
              <p:spPr>
                <a:xfrm>
                  <a:off x="10366056" y="3538126"/>
                  <a:ext cx="489246" cy="48995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10366056" y="2900359"/>
                  <a:ext cx="489246" cy="48995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72" name="Oval 71"/>
                <p:cNvSpPr/>
                <p:nvPr/>
              </p:nvSpPr>
              <p:spPr>
                <a:xfrm>
                  <a:off x="10366056" y="2261225"/>
                  <a:ext cx="489246" cy="491326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cxnSp>
              <p:nvCxnSpPr>
                <p:cNvPr id="73" name="Straight Arrow Connector 214"/>
                <p:cNvCxnSpPr>
                  <a:cxnSpLocks noChangeShapeType="1"/>
                  <a:stCxn id="71" idx="6"/>
                  <a:endCxn id="79" idx="2"/>
                </p:cNvCxnSpPr>
                <p:nvPr/>
              </p:nvCxnSpPr>
              <p:spPr bwMode="auto">
                <a:xfrm flipV="1">
                  <a:off x="10855401" y="2904421"/>
                  <a:ext cx="698939" cy="240716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74" name="Straight Arrow Connector 215"/>
                <p:cNvCxnSpPr>
                  <a:cxnSpLocks noChangeShapeType="1"/>
                  <a:stCxn id="70" idx="6"/>
                  <a:endCxn id="79" idx="2"/>
                </p:cNvCxnSpPr>
                <p:nvPr/>
              </p:nvCxnSpPr>
              <p:spPr bwMode="auto">
                <a:xfrm flipV="1">
                  <a:off x="10855401" y="2904418"/>
                  <a:ext cx="698939" cy="878711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sp>
              <p:nvSpPr>
                <p:cNvPr id="75" name="TextBox 74"/>
                <p:cNvSpPr txBox="1"/>
                <p:nvPr/>
              </p:nvSpPr>
              <p:spPr>
                <a:xfrm>
                  <a:off x="10412904" y="2299544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4</a:t>
                  </a:r>
                </a:p>
              </p:txBody>
            </p:sp>
            <p:sp>
              <p:nvSpPr>
                <p:cNvPr id="76" name="TextBox 75"/>
                <p:cNvSpPr txBox="1"/>
                <p:nvPr/>
              </p:nvSpPr>
              <p:spPr>
                <a:xfrm>
                  <a:off x="10412904" y="2938680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5</a:t>
                  </a:r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>
                <a:xfrm>
                  <a:off x="10412904" y="3576445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6</a:t>
                  </a:r>
                </a:p>
              </p:txBody>
            </p:sp>
            <p:cxnSp>
              <p:nvCxnSpPr>
                <p:cNvPr id="78" name="Straight Arrow Connector 221"/>
                <p:cNvCxnSpPr>
                  <a:cxnSpLocks noChangeShapeType="1"/>
                  <a:stCxn id="83" idx="6"/>
                  <a:endCxn id="79" idx="2"/>
                </p:cNvCxnSpPr>
                <p:nvPr/>
              </p:nvCxnSpPr>
              <p:spPr bwMode="auto">
                <a:xfrm>
                  <a:off x="10855401" y="1238148"/>
                  <a:ext cx="698939" cy="1666272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sp>
              <p:nvSpPr>
                <p:cNvPr id="79" name="Oval 78"/>
                <p:cNvSpPr/>
                <p:nvPr/>
              </p:nvSpPr>
              <p:spPr>
                <a:xfrm>
                  <a:off x="11553852" y="2659486"/>
                  <a:ext cx="489246" cy="48995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82" name="Oval 81"/>
                <p:cNvSpPr/>
                <p:nvPr/>
              </p:nvSpPr>
              <p:spPr>
                <a:xfrm>
                  <a:off x="10366056" y="1630301"/>
                  <a:ext cx="489246" cy="491327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83" name="Oval 82"/>
                <p:cNvSpPr/>
                <p:nvPr/>
              </p:nvSpPr>
              <p:spPr>
                <a:xfrm>
                  <a:off x="10366056" y="992534"/>
                  <a:ext cx="489246" cy="491327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84" name="Oval 83"/>
                <p:cNvSpPr/>
                <p:nvPr/>
              </p:nvSpPr>
              <p:spPr>
                <a:xfrm>
                  <a:off x="10366056" y="354768"/>
                  <a:ext cx="489246" cy="491327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85" name="TextBox 84"/>
                <p:cNvSpPr txBox="1"/>
                <p:nvPr/>
              </p:nvSpPr>
              <p:spPr>
                <a:xfrm>
                  <a:off x="10412905" y="393089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10412905" y="1030855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2</a:t>
                  </a:r>
                </a:p>
              </p:txBody>
            </p:sp>
            <p:sp>
              <p:nvSpPr>
                <p:cNvPr id="87" name="TextBox 86"/>
                <p:cNvSpPr txBox="1"/>
                <p:nvPr/>
              </p:nvSpPr>
              <p:spPr>
                <a:xfrm>
                  <a:off x="10412905" y="1668622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3</a:t>
                  </a:r>
                </a:p>
              </p:txBody>
            </p:sp>
            <p:cxnSp>
              <p:nvCxnSpPr>
                <p:cNvPr id="88" name="Straight Arrow Connector 231"/>
                <p:cNvCxnSpPr>
                  <a:cxnSpLocks noChangeShapeType="1"/>
                  <a:stCxn id="72" idx="6"/>
                  <a:endCxn id="79" idx="2"/>
                </p:cNvCxnSpPr>
                <p:nvPr/>
              </p:nvCxnSpPr>
              <p:spPr bwMode="auto">
                <a:xfrm>
                  <a:off x="10855401" y="2507138"/>
                  <a:ext cx="698939" cy="397280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89" name="Straight Arrow Connector 232"/>
                <p:cNvCxnSpPr>
                  <a:cxnSpLocks noChangeShapeType="1"/>
                  <a:stCxn id="82" idx="6"/>
                  <a:endCxn id="79" idx="2"/>
                </p:cNvCxnSpPr>
                <p:nvPr/>
              </p:nvCxnSpPr>
              <p:spPr bwMode="auto">
                <a:xfrm>
                  <a:off x="10855401" y="1876143"/>
                  <a:ext cx="698939" cy="1028275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90" name="Straight Arrow Connector 233"/>
                <p:cNvCxnSpPr>
                  <a:cxnSpLocks noChangeShapeType="1"/>
                  <a:stCxn id="84" idx="6"/>
                  <a:endCxn id="79" idx="2"/>
                </p:cNvCxnSpPr>
                <p:nvPr/>
              </p:nvCxnSpPr>
              <p:spPr bwMode="auto">
                <a:xfrm>
                  <a:off x="10855401" y="600151"/>
                  <a:ext cx="698939" cy="2304267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91" name="Straight Arrow Connector 252"/>
                <p:cNvCxnSpPr>
                  <a:cxnSpLocks noChangeShapeType="1"/>
                  <a:stCxn id="72" idx="6"/>
                  <a:endCxn id="95" idx="2"/>
                </p:cNvCxnSpPr>
                <p:nvPr/>
              </p:nvCxnSpPr>
              <p:spPr bwMode="auto">
                <a:xfrm flipV="1">
                  <a:off x="10855401" y="2275769"/>
                  <a:ext cx="698939" cy="231373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92" name="Straight Arrow Connector 253"/>
                <p:cNvCxnSpPr>
                  <a:cxnSpLocks noChangeShapeType="1"/>
                  <a:stCxn id="71" idx="6"/>
                  <a:endCxn id="95" idx="2"/>
                </p:cNvCxnSpPr>
                <p:nvPr/>
              </p:nvCxnSpPr>
              <p:spPr bwMode="auto">
                <a:xfrm flipV="1">
                  <a:off x="10855401" y="2275767"/>
                  <a:ext cx="698939" cy="869368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93" name="Straight Arrow Connector 254"/>
                <p:cNvCxnSpPr>
                  <a:cxnSpLocks noChangeShapeType="1"/>
                  <a:stCxn id="70" idx="6"/>
                  <a:endCxn id="95" idx="2"/>
                </p:cNvCxnSpPr>
                <p:nvPr/>
              </p:nvCxnSpPr>
              <p:spPr bwMode="auto">
                <a:xfrm flipV="1">
                  <a:off x="10855401" y="2275766"/>
                  <a:ext cx="698939" cy="1507364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94" name="Straight Arrow Connector 255"/>
                <p:cNvCxnSpPr>
                  <a:cxnSpLocks noChangeShapeType="1"/>
                  <a:stCxn id="84" idx="6"/>
                  <a:endCxn id="95" idx="2"/>
                </p:cNvCxnSpPr>
                <p:nvPr/>
              </p:nvCxnSpPr>
              <p:spPr bwMode="auto">
                <a:xfrm>
                  <a:off x="10855401" y="600153"/>
                  <a:ext cx="698939" cy="1675615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sp>
              <p:nvSpPr>
                <p:cNvPr id="95" name="Oval 94"/>
                <p:cNvSpPr/>
                <p:nvPr/>
              </p:nvSpPr>
              <p:spPr>
                <a:xfrm>
                  <a:off x="11553852" y="2029931"/>
                  <a:ext cx="489246" cy="491327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cxnSp>
              <p:nvCxnSpPr>
                <p:cNvPr id="96" name="Straight Arrow Connector 257"/>
                <p:cNvCxnSpPr>
                  <a:cxnSpLocks noChangeShapeType="1"/>
                  <a:stCxn id="82" idx="6"/>
                  <a:endCxn id="95" idx="2"/>
                </p:cNvCxnSpPr>
                <p:nvPr/>
              </p:nvCxnSpPr>
              <p:spPr bwMode="auto">
                <a:xfrm>
                  <a:off x="10855401" y="1876146"/>
                  <a:ext cx="698939" cy="399623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97" name="Straight Arrow Connector 258"/>
                <p:cNvCxnSpPr>
                  <a:cxnSpLocks noChangeShapeType="1"/>
                  <a:stCxn id="83" idx="6"/>
                  <a:endCxn id="95" idx="2"/>
                </p:cNvCxnSpPr>
                <p:nvPr/>
              </p:nvCxnSpPr>
              <p:spPr bwMode="auto">
                <a:xfrm>
                  <a:off x="10855401" y="1238149"/>
                  <a:ext cx="698939" cy="1037618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98" name="Straight Arrow Connector 266"/>
                <p:cNvCxnSpPr>
                  <a:cxnSpLocks noChangeShapeType="1"/>
                  <a:stCxn id="82" idx="6"/>
                  <a:endCxn id="102" idx="2"/>
                </p:cNvCxnSpPr>
                <p:nvPr/>
              </p:nvCxnSpPr>
              <p:spPr bwMode="auto">
                <a:xfrm flipV="1">
                  <a:off x="10855401" y="1633102"/>
                  <a:ext cx="698939" cy="243041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99" name="Straight Arrow Connector 267"/>
                <p:cNvCxnSpPr>
                  <a:cxnSpLocks noChangeShapeType="1"/>
                  <a:stCxn id="72" idx="6"/>
                  <a:endCxn id="102" idx="2"/>
                </p:cNvCxnSpPr>
                <p:nvPr/>
              </p:nvCxnSpPr>
              <p:spPr bwMode="auto">
                <a:xfrm flipV="1">
                  <a:off x="10855401" y="1633102"/>
                  <a:ext cx="698939" cy="874035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100" name="Straight Arrow Connector 268"/>
                <p:cNvCxnSpPr>
                  <a:cxnSpLocks noChangeShapeType="1"/>
                  <a:stCxn id="71" idx="6"/>
                  <a:endCxn id="102" idx="2"/>
                </p:cNvCxnSpPr>
                <p:nvPr/>
              </p:nvCxnSpPr>
              <p:spPr bwMode="auto">
                <a:xfrm flipV="1">
                  <a:off x="10855401" y="1633105"/>
                  <a:ext cx="698939" cy="1512032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101" name="Straight Arrow Connector 269"/>
                <p:cNvCxnSpPr>
                  <a:cxnSpLocks noChangeShapeType="1"/>
                  <a:stCxn id="70" idx="6"/>
                  <a:endCxn id="102" idx="2"/>
                </p:cNvCxnSpPr>
                <p:nvPr/>
              </p:nvCxnSpPr>
              <p:spPr bwMode="auto">
                <a:xfrm flipV="1">
                  <a:off x="10855401" y="1633102"/>
                  <a:ext cx="698939" cy="2150027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sp>
              <p:nvSpPr>
                <p:cNvPr id="102" name="Oval 101"/>
                <p:cNvSpPr/>
                <p:nvPr/>
              </p:nvSpPr>
              <p:spPr>
                <a:xfrm>
                  <a:off x="11553852" y="1388059"/>
                  <a:ext cx="489246" cy="48995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cxnSp>
              <p:nvCxnSpPr>
                <p:cNvPr id="103" name="Straight Arrow Connector 271"/>
                <p:cNvCxnSpPr>
                  <a:cxnSpLocks noChangeShapeType="1"/>
                  <a:stCxn id="83" idx="6"/>
                  <a:endCxn id="102" idx="2"/>
                </p:cNvCxnSpPr>
                <p:nvPr/>
              </p:nvCxnSpPr>
              <p:spPr bwMode="auto">
                <a:xfrm>
                  <a:off x="10855401" y="1238148"/>
                  <a:ext cx="698939" cy="394956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104" name="Straight Arrow Connector 272"/>
                <p:cNvCxnSpPr>
                  <a:cxnSpLocks noChangeShapeType="1"/>
                  <a:stCxn id="84" idx="6"/>
                  <a:endCxn id="102" idx="2"/>
                </p:cNvCxnSpPr>
                <p:nvPr/>
              </p:nvCxnSpPr>
              <p:spPr bwMode="auto">
                <a:xfrm>
                  <a:off x="10855401" y="600151"/>
                  <a:ext cx="698939" cy="1032951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sp>
              <p:nvSpPr>
                <p:cNvPr id="105" name="Isosceles Triangle 104"/>
                <p:cNvSpPr/>
                <p:nvPr/>
              </p:nvSpPr>
              <p:spPr bwMode="auto">
                <a:xfrm>
                  <a:off x="12884236" y="486148"/>
                  <a:ext cx="142587" cy="34215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6" name="Isosceles Triangle 105"/>
                <p:cNvSpPr/>
                <p:nvPr/>
              </p:nvSpPr>
              <p:spPr bwMode="auto">
                <a:xfrm>
                  <a:off x="12892085" y="1741161"/>
                  <a:ext cx="142587" cy="57482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7" name="Isosceles Triangle 106"/>
                <p:cNvSpPr/>
                <p:nvPr/>
              </p:nvSpPr>
              <p:spPr bwMode="auto">
                <a:xfrm>
                  <a:off x="12888164" y="3029003"/>
                  <a:ext cx="142589" cy="34215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8" name="Isosceles Triangle 107"/>
                <p:cNvSpPr/>
                <p:nvPr/>
              </p:nvSpPr>
              <p:spPr bwMode="auto">
                <a:xfrm>
                  <a:off x="12888164" y="3670877"/>
                  <a:ext cx="142589" cy="34214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9" name="Isosceles Triangle 108"/>
                <p:cNvSpPr/>
                <p:nvPr/>
              </p:nvSpPr>
              <p:spPr bwMode="auto">
                <a:xfrm>
                  <a:off x="12901244" y="2392607"/>
                  <a:ext cx="142589" cy="34214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10" name="Isosceles Triangle 109"/>
                <p:cNvSpPr/>
                <p:nvPr/>
              </p:nvSpPr>
              <p:spPr bwMode="auto">
                <a:xfrm>
                  <a:off x="12885546" y="1119812"/>
                  <a:ext cx="142589" cy="34214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</p:grpSp>
          <p:sp>
            <p:nvSpPr>
              <p:cNvPr id="67" name="TextBox 66"/>
              <p:cNvSpPr txBox="1"/>
              <p:nvPr/>
            </p:nvSpPr>
            <p:spPr>
              <a:xfrm>
                <a:off x="1913664" y="2134764"/>
                <a:ext cx="565288" cy="5730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a</a:t>
                </a:r>
                <a:r>
                  <a:rPr lang="en-US" sz="20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1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1920807" y="2918989"/>
                <a:ext cx="565288" cy="5730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a</a:t>
                </a:r>
                <a:r>
                  <a:rPr lang="en-US" sz="20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2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1920807" y="3633363"/>
                <a:ext cx="565288" cy="5730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a</a:t>
                </a:r>
                <a:r>
                  <a:rPr lang="en-US" sz="20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3</a:t>
                </a:r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3245185" y="2354183"/>
              <a:ext cx="945816" cy="1038708"/>
              <a:chOff x="4107936" y="1780370"/>
              <a:chExt cx="1278572" cy="1404147"/>
            </a:xfrm>
          </p:grpSpPr>
          <p:cxnSp>
            <p:nvCxnSpPr>
              <p:cNvPr id="115" name="Straight Arrow Connector 115"/>
              <p:cNvCxnSpPr>
                <a:cxnSpLocks noChangeShapeType="1"/>
                <a:stCxn id="102" idx="6"/>
                <a:endCxn id="118" idx="2"/>
              </p:cNvCxnSpPr>
              <p:nvPr/>
            </p:nvCxnSpPr>
            <p:spPr bwMode="auto">
              <a:xfrm>
                <a:off x="4107936" y="1792636"/>
                <a:ext cx="684848" cy="27269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16" name="Straight Arrow Connector 120"/>
              <p:cNvCxnSpPr>
                <a:cxnSpLocks noChangeShapeType="1"/>
                <a:stCxn id="79" idx="6"/>
                <a:endCxn id="117" idx="2"/>
              </p:cNvCxnSpPr>
              <p:nvPr/>
            </p:nvCxnSpPr>
            <p:spPr bwMode="auto">
              <a:xfrm flipV="1">
                <a:off x="4107937" y="2822492"/>
                <a:ext cx="653905" cy="362024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sp>
            <p:nvSpPr>
              <p:cNvPr id="117" name="Oval 116"/>
              <p:cNvSpPr/>
              <p:nvPr/>
            </p:nvSpPr>
            <p:spPr>
              <a:xfrm>
                <a:off x="4761841" y="2537535"/>
                <a:ext cx="593726" cy="569914"/>
              </a:xfrm>
              <a:prstGeom prst="ellipse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solidFill>
                    <a:sysClr val="window" lastClr="FFFFFF"/>
                  </a:solidFill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4792784" y="1780370"/>
                <a:ext cx="593724" cy="569913"/>
              </a:xfrm>
              <a:prstGeom prst="ellipse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4857608" y="1789642"/>
                <a:ext cx="481502" cy="4576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b</a:t>
                </a:r>
                <a:r>
                  <a:rPr lang="en-US" sz="1600" kern="0" baseline="-25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1</a:t>
                </a:r>
                <a:endParaRPr lang="en-US" sz="1600" kern="0" baseline="-25000" dirty="0">
                  <a:solidFill>
                    <a:sysClr val="window" lastClr="FFFFFF"/>
                  </a:solidFill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847700" y="2563004"/>
                <a:ext cx="481502" cy="4576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b</a:t>
                </a:r>
                <a:r>
                  <a:rPr lang="en-US" sz="1600" kern="0" baseline="-25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2</a:t>
                </a:r>
              </a:p>
            </p:txBody>
          </p:sp>
          <p:cxnSp>
            <p:nvCxnSpPr>
              <p:cNvPr id="121" name="Straight Arrow Connector 61"/>
              <p:cNvCxnSpPr>
                <a:cxnSpLocks noChangeShapeType="1"/>
                <a:stCxn id="79" idx="6"/>
                <a:endCxn id="118" idx="2"/>
              </p:cNvCxnSpPr>
              <p:nvPr/>
            </p:nvCxnSpPr>
            <p:spPr bwMode="auto">
              <a:xfrm flipV="1">
                <a:off x="4107936" y="2065327"/>
                <a:ext cx="684848" cy="1119190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22" name="Straight Arrow Connector 69"/>
              <p:cNvCxnSpPr>
                <a:cxnSpLocks noChangeShapeType="1"/>
                <a:stCxn id="102" idx="6"/>
                <a:endCxn id="117" idx="2"/>
              </p:cNvCxnSpPr>
              <p:nvPr/>
            </p:nvCxnSpPr>
            <p:spPr bwMode="auto">
              <a:xfrm>
                <a:off x="4107936" y="1792636"/>
                <a:ext cx="653906" cy="1029856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23" name="Straight Arrow Connector 73"/>
              <p:cNvCxnSpPr>
                <a:cxnSpLocks noChangeShapeType="1"/>
                <a:stCxn id="95" idx="6"/>
                <a:endCxn id="117" idx="2"/>
              </p:cNvCxnSpPr>
              <p:nvPr/>
            </p:nvCxnSpPr>
            <p:spPr bwMode="auto">
              <a:xfrm>
                <a:off x="4107936" y="2496070"/>
                <a:ext cx="653906" cy="326423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24" name="Straight Arrow Connector 75"/>
              <p:cNvCxnSpPr>
                <a:cxnSpLocks noChangeShapeType="1"/>
                <a:stCxn id="95" idx="6"/>
                <a:endCxn id="118" idx="2"/>
              </p:cNvCxnSpPr>
              <p:nvPr/>
            </p:nvCxnSpPr>
            <p:spPr bwMode="auto">
              <a:xfrm flipV="1">
                <a:off x="4107936" y="2065327"/>
                <a:ext cx="684848" cy="430743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</p:grpSp>
        <p:grpSp>
          <p:nvGrpSpPr>
            <p:cNvPr id="132" name="Group 131"/>
            <p:cNvGrpSpPr/>
            <p:nvPr/>
          </p:nvGrpSpPr>
          <p:grpSpPr>
            <a:xfrm>
              <a:off x="4168112" y="2113588"/>
              <a:ext cx="1008996" cy="1512554"/>
              <a:chOff x="4241604" y="1472456"/>
              <a:chExt cx="1363980" cy="2044700"/>
            </a:xfrm>
          </p:grpSpPr>
          <p:cxnSp>
            <p:nvCxnSpPr>
              <p:cNvPr id="133" name="Straight Arrow Connector 115"/>
              <p:cNvCxnSpPr>
                <a:cxnSpLocks noChangeShapeType="1"/>
                <a:stCxn id="118" idx="6"/>
              </p:cNvCxnSpPr>
              <p:nvPr/>
            </p:nvCxnSpPr>
            <p:spPr bwMode="auto">
              <a:xfrm flipV="1">
                <a:off x="4272551" y="1758206"/>
                <a:ext cx="739313" cy="324446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34" name="Straight Arrow Connector 120"/>
              <p:cNvCxnSpPr>
                <a:cxnSpLocks noChangeShapeType="1"/>
                <a:stCxn id="117" idx="6"/>
              </p:cNvCxnSpPr>
              <p:nvPr/>
            </p:nvCxnSpPr>
            <p:spPr bwMode="auto">
              <a:xfrm>
                <a:off x="4241604" y="2839817"/>
                <a:ext cx="770253" cy="378889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sp>
            <p:nvSpPr>
              <p:cNvPr id="135" name="Oval 134"/>
              <p:cNvSpPr/>
              <p:nvPr/>
            </p:nvSpPr>
            <p:spPr>
              <a:xfrm>
                <a:off x="5011859" y="2947244"/>
                <a:ext cx="593725" cy="569912"/>
              </a:xfrm>
              <a:prstGeom prst="ellipse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solidFill>
                    <a:sysClr val="window" lastClr="FFFFFF"/>
                  </a:solidFill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5011859" y="2218581"/>
                <a:ext cx="593725" cy="569913"/>
              </a:xfrm>
              <a:prstGeom prst="ellipse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solidFill>
                    <a:sysClr val="window" lastClr="FFFFFF"/>
                  </a:solidFill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5011859" y="1472456"/>
                <a:ext cx="593725" cy="569913"/>
              </a:xfrm>
              <a:prstGeom prst="ellipse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cxnSp>
            <p:nvCxnSpPr>
              <p:cNvPr id="138" name="Straight Arrow Connector 61"/>
              <p:cNvCxnSpPr>
                <a:cxnSpLocks noChangeShapeType="1"/>
                <a:stCxn id="117" idx="6"/>
                <a:endCxn id="137" idx="2"/>
              </p:cNvCxnSpPr>
              <p:nvPr/>
            </p:nvCxnSpPr>
            <p:spPr bwMode="auto">
              <a:xfrm flipV="1">
                <a:off x="4241606" y="1757413"/>
                <a:ext cx="770253" cy="1082405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39" name="Straight Arrow Connector 69"/>
              <p:cNvCxnSpPr>
                <a:cxnSpLocks noChangeShapeType="1"/>
                <a:stCxn id="118" idx="6"/>
                <a:endCxn id="136" idx="2"/>
              </p:cNvCxnSpPr>
              <p:nvPr/>
            </p:nvCxnSpPr>
            <p:spPr bwMode="auto">
              <a:xfrm>
                <a:off x="4272548" y="2082652"/>
                <a:ext cx="739312" cy="420885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40" name="Straight Arrow Connector 73"/>
              <p:cNvCxnSpPr>
                <a:cxnSpLocks noChangeShapeType="1"/>
                <a:stCxn id="117" idx="6"/>
                <a:endCxn id="136" idx="2"/>
              </p:cNvCxnSpPr>
              <p:nvPr/>
            </p:nvCxnSpPr>
            <p:spPr bwMode="auto">
              <a:xfrm flipV="1">
                <a:off x="4241606" y="2503537"/>
                <a:ext cx="770253" cy="336280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41" name="Straight Arrow Connector 81"/>
              <p:cNvCxnSpPr>
                <a:cxnSpLocks noChangeShapeType="1"/>
                <a:stCxn id="118" idx="6"/>
                <a:endCxn id="135" idx="2"/>
              </p:cNvCxnSpPr>
              <p:nvPr/>
            </p:nvCxnSpPr>
            <p:spPr bwMode="auto">
              <a:xfrm>
                <a:off x="4272548" y="2082652"/>
                <a:ext cx="739312" cy="1149548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</p:grpSp>
        <p:sp>
          <p:nvSpPr>
            <p:cNvPr id="142" name="TextBox 141"/>
            <p:cNvSpPr txBox="1"/>
            <p:nvPr/>
          </p:nvSpPr>
          <p:spPr>
            <a:xfrm>
              <a:off x="4758595" y="2121777"/>
              <a:ext cx="394660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a</a:t>
              </a:r>
              <a:r>
                <a:rPr lang="en-US" sz="2000" kern="0" baseline="-25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1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4763582" y="2669289"/>
              <a:ext cx="394660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a</a:t>
              </a:r>
              <a:r>
                <a:rPr lang="en-US" sz="2000" kern="0" baseline="-25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2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4763582" y="3189807"/>
              <a:ext cx="394660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a</a:t>
              </a:r>
              <a:r>
                <a:rPr lang="en-US" sz="2000" kern="0" baseline="-25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3</a:t>
              </a:r>
            </a:p>
          </p:txBody>
        </p:sp>
        <p:sp>
          <p:nvSpPr>
            <p:cNvPr id="145" name="Isosceles Triangle 144"/>
            <p:cNvSpPr/>
            <p:nvPr/>
          </p:nvSpPr>
          <p:spPr bwMode="auto">
            <a:xfrm>
              <a:off x="4904015" y="2188885"/>
              <a:ext cx="120806" cy="46549"/>
            </a:xfrm>
            <a:prstGeom prst="triangl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+mn-cs"/>
              </a:endParaRPr>
            </a:p>
          </p:txBody>
        </p:sp>
        <p:sp>
          <p:nvSpPr>
            <p:cNvPr id="146" name="Isosceles Triangle 145"/>
            <p:cNvSpPr/>
            <p:nvPr/>
          </p:nvSpPr>
          <p:spPr bwMode="auto">
            <a:xfrm>
              <a:off x="4906655" y="2743626"/>
              <a:ext cx="120806" cy="46549"/>
            </a:xfrm>
            <a:prstGeom prst="triangl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+mn-cs"/>
              </a:endParaRPr>
            </a:p>
          </p:txBody>
        </p:sp>
        <p:sp>
          <p:nvSpPr>
            <p:cNvPr id="147" name="Isosceles Triangle 146"/>
            <p:cNvSpPr/>
            <p:nvPr/>
          </p:nvSpPr>
          <p:spPr bwMode="auto">
            <a:xfrm>
              <a:off x="4904015" y="3265055"/>
              <a:ext cx="120806" cy="46549"/>
            </a:xfrm>
            <a:prstGeom prst="triangl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+mn-cs"/>
              </a:endParaRPr>
            </a:p>
          </p:txBody>
        </p:sp>
        <p:grpSp>
          <p:nvGrpSpPr>
            <p:cNvPr id="158" name="Group 313"/>
            <p:cNvGrpSpPr>
              <a:grpSpLocks/>
            </p:cNvGrpSpPr>
            <p:nvPr/>
          </p:nvGrpSpPr>
          <p:grpSpPr bwMode="auto">
            <a:xfrm>
              <a:off x="5176660" y="1327119"/>
              <a:ext cx="994858" cy="2974745"/>
              <a:chOff x="12043592" y="354768"/>
              <a:chExt cx="1174221" cy="3673316"/>
            </a:xfrm>
          </p:grpSpPr>
          <p:cxnSp>
            <p:nvCxnSpPr>
              <p:cNvPr id="183" name="Straight Arrow Connector 234"/>
              <p:cNvCxnSpPr>
                <a:cxnSpLocks noChangeShapeType="1"/>
                <a:endCxn id="195" idx="2"/>
              </p:cNvCxnSpPr>
              <p:nvPr/>
            </p:nvCxnSpPr>
            <p:spPr bwMode="auto">
              <a:xfrm flipV="1">
                <a:off x="12043592" y="600151"/>
                <a:ext cx="684963" cy="2304267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184" name="Straight Arrow Connector 235"/>
              <p:cNvCxnSpPr>
                <a:cxnSpLocks noChangeShapeType="1"/>
                <a:endCxn id="194" idx="2"/>
              </p:cNvCxnSpPr>
              <p:nvPr/>
            </p:nvCxnSpPr>
            <p:spPr bwMode="auto">
              <a:xfrm flipV="1">
                <a:off x="12043592" y="1238148"/>
                <a:ext cx="684963" cy="1666272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185" name="Straight Arrow Connector 236"/>
              <p:cNvCxnSpPr>
                <a:cxnSpLocks noChangeShapeType="1"/>
                <a:endCxn id="193" idx="2"/>
              </p:cNvCxnSpPr>
              <p:nvPr/>
            </p:nvCxnSpPr>
            <p:spPr bwMode="auto">
              <a:xfrm flipV="1">
                <a:off x="12043592" y="1876143"/>
                <a:ext cx="684963" cy="1028275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186" name="Straight Arrow Connector 237"/>
              <p:cNvCxnSpPr>
                <a:cxnSpLocks noChangeShapeType="1"/>
                <a:endCxn id="189" idx="2"/>
              </p:cNvCxnSpPr>
              <p:nvPr/>
            </p:nvCxnSpPr>
            <p:spPr bwMode="auto">
              <a:xfrm flipV="1">
                <a:off x="12043592" y="2507138"/>
                <a:ext cx="684963" cy="397280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187" name="Oval 186"/>
              <p:cNvSpPr/>
              <p:nvPr/>
            </p:nvSpPr>
            <p:spPr>
              <a:xfrm>
                <a:off x="12728567" y="3538126"/>
                <a:ext cx="489246" cy="489958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12728567" y="2900359"/>
                <a:ext cx="489246" cy="489958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12728567" y="2261225"/>
                <a:ext cx="489246" cy="491326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90" name="TextBox 189"/>
              <p:cNvSpPr txBox="1"/>
              <p:nvPr/>
            </p:nvSpPr>
            <p:spPr>
              <a:xfrm>
                <a:off x="12779341" y="2299545"/>
                <a:ext cx="420405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4</a:t>
                </a:r>
              </a:p>
            </p:txBody>
          </p:sp>
          <p:sp>
            <p:nvSpPr>
              <p:cNvPr id="191" name="TextBox 190"/>
              <p:cNvSpPr txBox="1"/>
              <p:nvPr/>
            </p:nvSpPr>
            <p:spPr>
              <a:xfrm>
                <a:off x="12775417" y="2938679"/>
                <a:ext cx="420405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5</a:t>
                </a:r>
              </a:p>
            </p:txBody>
          </p:sp>
          <p:sp>
            <p:nvSpPr>
              <p:cNvPr id="192" name="TextBox 191"/>
              <p:cNvSpPr txBox="1"/>
              <p:nvPr/>
            </p:nvSpPr>
            <p:spPr>
              <a:xfrm>
                <a:off x="12779341" y="3576447"/>
                <a:ext cx="420405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6</a:t>
                </a: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12728567" y="1630301"/>
                <a:ext cx="489246" cy="491327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12728567" y="992534"/>
                <a:ext cx="489246" cy="491327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12728567" y="354768"/>
                <a:ext cx="489246" cy="491327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96" name="TextBox 195"/>
              <p:cNvSpPr txBox="1"/>
              <p:nvPr/>
            </p:nvSpPr>
            <p:spPr>
              <a:xfrm>
                <a:off x="12775417" y="393089"/>
                <a:ext cx="420405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1</a:t>
                </a:r>
              </a:p>
            </p:txBody>
          </p:sp>
          <p:sp>
            <p:nvSpPr>
              <p:cNvPr id="197" name="TextBox 196"/>
              <p:cNvSpPr txBox="1"/>
              <p:nvPr/>
            </p:nvSpPr>
            <p:spPr>
              <a:xfrm>
                <a:off x="12779341" y="1030854"/>
                <a:ext cx="420405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2</a:t>
                </a: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12779341" y="1668621"/>
                <a:ext cx="420405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3</a:t>
                </a:r>
              </a:p>
            </p:txBody>
          </p:sp>
          <p:cxnSp>
            <p:nvCxnSpPr>
              <p:cNvPr id="199" name="Straight Arrow Connector 250"/>
              <p:cNvCxnSpPr>
                <a:cxnSpLocks noChangeShapeType="1"/>
                <a:endCxn id="188" idx="2"/>
              </p:cNvCxnSpPr>
              <p:nvPr/>
            </p:nvCxnSpPr>
            <p:spPr bwMode="auto">
              <a:xfrm>
                <a:off x="12043592" y="2904421"/>
                <a:ext cx="684963" cy="240716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200" name="Straight Arrow Connector 251"/>
              <p:cNvCxnSpPr>
                <a:cxnSpLocks noChangeShapeType="1"/>
                <a:endCxn id="187" idx="2"/>
              </p:cNvCxnSpPr>
              <p:nvPr/>
            </p:nvCxnSpPr>
            <p:spPr bwMode="auto">
              <a:xfrm>
                <a:off x="12043592" y="2904418"/>
                <a:ext cx="684963" cy="87871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208" name="Straight Arrow Connector 260"/>
              <p:cNvCxnSpPr>
                <a:cxnSpLocks noChangeShapeType="1"/>
                <a:endCxn id="187" idx="2"/>
              </p:cNvCxnSpPr>
              <p:nvPr/>
            </p:nvCxnSpPr>
            <p:spPr bwMode="auto">
              <a:xfrm>
                <a:off x="12043592" y="2275766"/>
                <a:ext cx="684963" cy="1507364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209" name="Straight Arrow Connector 261"/>
              <p:cNvCxnSpPr>
                <a:cxnSpLocks noChangeShapeType="1"/>
                <a:endCxn id="195" idx="2"/>
              </p:cNvCxnSpPr>
              <p:nvPr/>
            </p:nvCxnSpPr>
            <p:spPr bwMode="auto">
              <a:xfrm flipV="1">
                <a:off x="12043592" y="600153"/>
                <a:ext cx="684963" cy="1675615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210" name="Straight Arrow Connector 262"/>
              <p:cNvCxnSpPr>
                <a:cxnSpLocks noChangeShapeType="1"/>
                <a:endCxn id="194" idx="2"/>
              </p:cNvCxnSpPr>
              <p:nvPr/>
            </p:nvCxnSpPr>
            <p:spPr bwMode="auto">
              <a:xfrm flipV="1">
                <a:off x="12043592" y="1238149"/>
                <a:ext cx="684963" cy="1037618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211" name="Straight Arrow Connector 263"/>
              <p:cNvCxnSpPr>
                <a:cxnSpLocks noChangeShapeType="1"/>
                <a:endCxn id="193" idx="2"/>
              </p:cNvCxnSpPr>
              <p:nvPr/>
            </p:nvCxnSpPr>
            <p:spPr bwMode="auto">
              <a:xfrm flipV="1">
                <a:off x="12043592" y="1876146"/>
                <a:ext cx="684963" cy="399623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212" name="Straight Arrow Connector 264"/>
              <p:cNvCxnSpPr>
                <a:cxnSpLocks noChangeShapeType="1"/>
                <a:endCxn id="189" idx="2"/>
              </p:cNvCxnSpPr>
              <p:nvPr/>
            </p:nvCxnSpPr>
            <p:spPr bwMode="auto">
              <a:xfrm>
                <a:off x="12043592" y="2275769"/>
                <a:ext cx="684963" cy="231373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213" name="Straight Arrow Connector 265"/>
              <p:cNvCxnSpPr>
                <a:cxnSpLocks noChangeShapeType="1"/>
                <a:endCxn id="188" idx="2"/>
              </p:cNvCxnSpPr>
              <p:nvPr/>
            </p:nvCxnSpPr>
            <p:spPr bwMode="auto">
              <a:xfrm>
                <a:off x="12043592" y="2275767"/>
                <a:ext cx="684963" cy="869368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221" name="Straight Arrow Connector 274"/>
              <p:cNvCxnSpPr>
                <a:cxnSpLocks noChangeShapeType="1"/>
                <a:endCxn id="187" idx="2"/>
              </p:cNvCxnSpPr>
              <p:nvPr/>
            </p:nvCxnSpPr>
            <p:spPr bwMode="auto">
              <a:xfrm>
                <a:off x="12043592" y="1633102"/>
                <a:ext cx="684963" cy="2150027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222" name="Straight Arrow Connector 275"/>
              <p:cNvCxnSpPr>
                <a:cxnSpLocks noChangeShapeType="1"/>
                <a:endCxn id="188" idx="2"/>
              </p:cNvCxnSpPr>
              <p:nvPr/>
            </p:nvCxnSpPr>
            <p:spPr bwMode="auto">
              <a:xfrm>
                <a:off x="12043592" y="1633105"/>
                <a:ext cx="684963" cy="1512032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223" name="Straight Arrow Connector 276"/>
              <p:cNvCxnSpPr>
                <a:cxnSpLocks noChangeShapeType="1"/>
                <a:endCxn id="195" idx="2"/>
              </p:cNvCxnSpPr>
              <p:nvPr/>
            </p:nvCxnSpPr>
            <p:spPr bwMode="auto">
              <a:xfrm flipV="1">
                <a:off x="12043592" y="600151"/>
                <a:ext cx="684963" cy="103295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224" name="Straight Arrow Connector 277"/>
              <p:cNvCxnSpPr>
                <a:cxnSpLocks noChangeShapeType="1"/>
                <a:endCxn id="194" idx="2"/>
              </p:cNvCxnSpPr>
              <p:nvPr/>
            </p:nvCxnSpPr>
            <p:spPr bwMode="auto">
              <a:xfrm flipV="1">
                <a:off x="12043592" y="1238148"/>
                <a:ext cx="684963" cy="394956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225" name="Straight Arrow Connector 278"/>
              <p:cNvCxnSpPr>
                <a:cxnSpLocks noChangeShapeType="1"/>
                <a:endCxn id="193" idx="2"/>
              </p:cNvCxnSpPr>
              <p:nvPr/>
            </p:nvCxnSpPr>
            <p:spPr bwMode="auto">
              <a:xfrm>
                <a:off x="12043592" y="1633102"/>
                <a:ext cx="684963" cy="24304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226" name="Straight Arrow Connector 279"/>
              <p:cNvCxnSpPr>
                <a:cxnSpLocks noChangeShapeType="1"/>
                <a:endCxn id="189" idx="2"/>
              </p:cNvCxnSpPr>
              <p:nvPr/>
            </p:nvCxnSpPr>
            <p:spPr bwMode="auto">
              <a:xfrm>
                <a:off x="12043592" y="1633102"/>
                <a:ext cx="684963" cy="874035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grpSp>
            <p:nvGrpSpPr>
              <p:cNvPr id="234" name="Group 287"/>
              <p:cNvGrpSpPr>
                <a:grpSpLocks/>
              </p:cNvGrpSpPr>
              <p:nvPr/>
            </p:nvGrpSpPr>
            <p:grpSpPr bwMode="auto">
              <a:xfrm>
                <a:off x="12883794" y="463095"/>
                <a:ext cx="142583" cy="57210"/>
                <a:chOff x="5105400" y="1752600"/>
                <a:chExt cx="381000" cy="152400"/>
              </a:xfrm>
            </p:grpSpPr>
            <p:sp>
              <p:nvSpPr>
                <p:cNvPr id="250" name="Isosceles Triangle 249"/>
                <p:cNvSpPr/>
                <p:nvPr/>
              </p:nvSpPr>
              <p:spPr>
                <a:xfrm>
                  <a:off x="5106582" y="1752047"/>
                  <a:ext cx="381011" cy="153121"/>
                </a:xfrm>
                <a:prstGeom prst="triangl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51" name="Isosceles Triangle 250"/>
                <p:cNvSpPr/>
                <p:nvPr/>
              </p:nvSpPr>
              <p:spPr>
                <a:xfrm>
                  <a:off x="5106582" y="1814023"/>
                  <a:ext cx="381011" cy="91145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</p:grpSp>
          <p:grpSp>
            <p:nvGrpSpPr>
              <p:cNvPr id="235" name="Group 288"/>
              <p:cNvGrpSpPr>
                <a:grpSpLocks/>
              </p:cNvGrpSpPr>
              <p:nvPr/>
            </p:nvGrpSpPr>
            <p:grpSpPr bwMode="auto">
              <a:xfrm>
                <a:off x="12891715" y="1741041"/>
                <a:ext cx="142583" cy="57210"/>
                <a:chOff x="5105400" y="1752600"/>
                <a:chExt cx="381000" cy="152400"/>
              </a:xfrm>
            </p:grpSpPr>
            <p:sp>
              <p:nvSpPr>
                <p:cNvPr id="248" name="Isosceles Triangle 247"/>
                <p:cNvSpPr/>
                <p:nvPr/>
              </p:nvSpPr>
              <p:spPr>
                <a:xfrm>
                  <a:off x="5106391" y="1752910"/>
                  <a:ext cx="381011" cy="153121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49" name="Isosceles Triangle 248"/>
                <p:cNvSpPr/>
                <p:nvPr/>
              </p:nvSpPr>
              <p:spPr>
                <a:xfrm>
                  <a:off x="5106391" y="1814886"/>
                  <a:ext cx="381011" cy="91145"/>
                </a:xfrm>
                <a:prstGeom prst="triangl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</p:grpSp>
          <p:grpSp>
            <p:nvGrpSpPr>
              <p:cNvPr id="236" name="Group 303"/>
              <p:cNvGrpSpPr>
                <a:grpSpLocks/>
              </p:cNvGrpSpPr>
              <p:nvPr/>
            </p:nvGrpSpPr>
            <p:grpSpPr bwMode="auto">
              <a:xfrm>
                <a:off x="12887754" y="3005744"/>
                <a:ext cx="142583" cy="57210"/>
                <a:chOff x="5105400" y="1752600"/>
                <a:chExt cx="381000" cy="152400"/>
              </a:xfrm>
            </p:grpSpPr>
            <p:sp>
              <p:nvSpPr>
                <p:cNvPr id="246" name="Isosceles Triangle 245"/>
                <p:cNvSpPr/>
                <p:nvPr/>
              </p:nvSpPr>
              <p:spPr>
                <a:xfrm>
                  <a:off x="5106488" y="1752593"/>
                  <a:ext cx="381013" cy="153121"/>
                </a:xfrm>
                <a:prstGeom prst="triangl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47" name="Isosceles Triangle 246"/>
                <p:cNvSpPr/>
                <p:nvPr/>
              </p:nvSpPr>
              <p:spPr>
                <a:xfrm>
                  <a:off x="5106488" y="1814570"/>
                  <a:ext cx="381013" cy="91145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</p:grpSp>
          <p:grpSp>
            <p:nvGrpSpPr>
              <p:cNvPr id="237" name="Group 315"/>
              <p:cNvGrpSpPr>
                <a:grpSpLocks/>
              </p:cNvGrpSpPr>
              <p:nvPr/>
            </p:nvGrpSpPr>
            <p:grpSpPr bwMode="auto">
              <a:xfrm>
                <a:off x="12887754" y="3648027"/>
                <a:ext cx="142583" cy="57210"/>
                <a:chOff x="5105400" y="1752600"/>
                <a:chExt cx="381000" cy="152400"/>
              </a:xfrm>
            </p:grpSpPr>
            <p:sp>
              <p:nvSpPr>
                <p:cNvPr id="244" name="Isosceles Triangle 243"/>
                <p:cNvSpPr/>
                <p:nvPr/>
              </p:nvSpPr>
              <p:spPr>
                <a:xfrm>
                  <a:off x="5106488" y="1751498"/>
                  <a:ext cx="381013" cy="153121"/>
                </a:xfrm>
                <a:prstGeom prst="triangl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45" name="Isosceles Triangle 244"/>
                <p:cNvSpPr/>
                <p:nvPr/>
              </p:nvSpPr>
              <p:spPr>
                <a:xfrm>
                  <a:off x="5106488" y="1813476"/>
                  <a:ext cx="381013" cy="91142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</p:grpSp>
          <p:grpSp>
            <p:nvGrpSpPr>
              <p:cNvPr id="238" name="Group 318"/>
              <p:cNvGrpSpPr>
                <a:grpSpLocks/>
              </p:cNvGrpSpPr>
              <p:nvPr/>
            </p:nvGrpSpPr>
            <p:grpSpPr bwMode="auto">
              <a:xfrm>
                <a:off x="12900957" y="2370082"/>
                <a:ext cx="142583" cy="57210"/>
                <a:chOff x="5105400" y="1752600"/>
                <a:chExt cx="381000" cy="152400"/>
              </a:xfrm>
            </p:grpSpPr>
            <p:sp>
              <p:nvSpPr>
                <p:cNvPr id="242" name="Isosceles Triangle 241"/>
                <p:cNvSpPr/>
                <p:nvPr/>
              </p:nvSpPr>
              <p:spPr>
                <a:xfrm>
                  <a:off x="5106162" y="1754279"/>
                  <a:ext cx="381013" cy="149474"/>
                </a:xfrm>
                <a:prstGeom prst="triangl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43" name="Isosceles Triangle 242"/>
                <p:cNvSpPr/>
                <p:nvPr/>
              </p:nvSpPr>
              <p:spPr>
                <a:xfrm>
                  <a:off x="5106162" y="1812611"/>
                  <a:ext cx="381013" cy="91142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</p:grpSp>
          <p:grpSp>
            <p:nvGrpSpPr>
              <p:cNvPr id="239" name="Group 321"/>
              <p:cNvGrpSpPr>
                <a:grpSpLocks/>
              </p:cNvGrpSpPr>
              <p:nvPr/>
            </p:nvGrpSpPr>
            <p:grpSpPr bwMode="auto">
              <a:xfrm>
                <a:off x="12885114" y="1096374"/>
                <a:ext cx="142583" cy="57210"/>
                <a:chOff x="5105400" y="1752600"/>
                <a:chExt cx="381000" cy="152400"/>
              </a:xfrm>
            </p:grpSpPr>
            <p:sp>
              <p:nvSpPr>
                <p:cNvPr id="240" name="Isosceles Triangle 239"/>
                <p:cNvSpPr/>
                <p:nvPr/>
              </p:nvSpPr>
              <p:spPr>
                <a:xfrm>
                  <a:off x="5106549" y="1753064"/>
                  <a:ext cx="381013" cy="153121"/>
                </a:xfrm>
                <a:prstGeom prst="triangl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41" name="Isosceles Triangle 240"/>
                <p:cNvSpPr/>
                <p:nvPr/>
              </p:nvSpPr>
              <p:spPr>
                <a:xfrm>
                  <a:off x="5106549" y="1815043"/>
                  <a:ext cx="381013" cy="91142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</p:grpSp>
        </p:grpSp>
      </p:grpSp>
      <p:sp>
        <p:nvSpPr>
          <p:cNvPr id="252" name="Left Bracket 251"/>
          <p:cNvSpPr/>
          <p:nvPr/>
        </p:nvSpPr>
        <p:spPr>
          <a:xfrm rot="16200000">
            <a:off x="3194654" y="3160623"/>
            <a:ext cx="402121" cy="2513031"/>
          </a:xfrm>
          <a:prstGeom prst="leftBracket">
            <a:avLst>
              <a:gd name="adj" fmla="val 833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Left Bracket 252"/>
          <p:cNvSpPr/>
          <p:nvPr/>
        </p:nvSpPr>
        <p:spPr>
          <a:xfrm rot="16200000">
            <a:off x="5176101" y="3193312"/>
            <a:ext cx="467500" cy="2513031"/>
          </a:xfrm>
          <a:prstGeom prst="leftBracket">
            <a:avLst>
              <a:gd name="adj" fmla="val 833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TextBox 253"/>
          <p:cNvSpPr txBox="1"/>
          <p:nvPr/>
        </p:nvSpPr>
        <p:spPr>
          <a:xfrm>
            <a:off x="2947240" y="427452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5" name="TextBox 254"/>
          <p:cNvSpPr txBox="1"/>
          <p:nvPr/>
        </p:nvSpPr>
        <p:spPr>
          <a:xfrm>
            <a:off x="4896911" y="4360563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" name="Rounded Rectangle 255"/>
          <p:cNvSpPr/>
          <p:nvPr/>
        </p:nvSpPr>
        <p:spPr>
          <a:xfrm>
            <a:off x="702820" y="2724150"/>
            <a:ext cx="1305991" cy="4572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ورودی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257" name="Rounded Rectangle 256"/>
          <p:cNvSpPr/>
          <p:nvPr/>
        </p:nvSpPr>
        <p:spPr>
          <a:xfrm>
            <a:off x="6823661" y="2727705"/>
            <a:ext cx="1305991" cy="4572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بازسازی ورودی‌</a:t>
            </a:r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9902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52" grpId="0" animBg="1"/>
      <p:bldP spid="253" grpId="0" animBg="1"/>
      <p:bldP spid="254" grpId="0"/>
      <p:bldP spid="255" grpId="0"/>
      <p:bldP spid="256" grpId="0" animBg="1"/>
      <p:bldP spid="25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مثال خودرمزنگار عمیق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00151"/>
            <a:ext cx="8458200" cy="3394472"/>
          </a:xfrm>
        </p:spPr>
        <p:txBody>
          <a:bodyPr/>
          <a:lstStyle/>
          <a:p>
            <a:pPr algn="r" rtl="1"/>
            <a:r>
              <a:rPr lang="fa-IR" altLang="en-US" sz="2400" dirty="0" smtClean="0"/>
              <a:t>آموزش یک خودرمزنگار عمیق با 4 لایه بر روی 60.000</a:t>
            </a:r>
            <a:r>
              <a:rPr lang="en-US" altLang="en-US" sz="2400" dirty="0" smtClean="0"/>
              <a:t> </a:t>
            </a:r>
            <a:r>
              <a:rPr lang="fa-IR" altLang="en-US" sz="2400" dirty="0" smtClean="0"/>
              <a:t> تصویر </a:t>
            </a:r>
            <a:r>
              <a:rPr lang="en-US" altLang="en-US" sz="2000" dirty="0" smtClean="0"/>
              <a:t>MNIST</a:t>
            </a:r>
            <a:endParaRPr lang="en-US" altLang="en-US" sz="24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666588" y="2666998"/>
            <a:ext cx="1096897" cy="1021556"/>
          </a:xfrm>
          <a:prstGeom prst="roundRect">
            <a:avLst/>
          </a:prstGeom>
          <a:ln>
            <a:prstDash val="sysDash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ct val="50000"/>
              </a:spcBef>
            </a:pPr>
            <a:r>
              <a:rPr lang="en-US" altLang="en-US" dirty="0"/>
              <a:t>28 x 28 </a:t>
            </a:r>
            <a:r>
              <a:rPr lang="en-US" altLang="en-US" dirty="0" smtClean="0"/>
              <a:t>image</a:t>
            </a:r>
            <a:r>
              <a:rPr lang="en-US" altLang="en-US" sz="1400" dirty="0" smtClean="0"/>
              <a:t> </a:t>
            </a:r>
            <a:endParaRPr lang="en-US" altLang="en-US" sz="1400" dirty="0"/>
          </a:p>
        </p:txBody>
      </p:sp>
      <p:graphicFrame>
        <p:nvGraphicFramePr>
          <p:cNvPr id="29" name="Diagram 28"/>
          <p:cNvGraphicFramePr/>
          <p:nvPr>
            <p:extLst/>
          </p:nvPr>
        </p:nvGraphicFramePr>
        <p:xfrm>
          <a:off x="2152812" y="1885950"/>
          <a:ext cx="6096000" cy="259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0" name="Group 29"/>
          <p:cNvGrpSpPr/>
          <p:nvPr/>
        </p:nvGrpSpPr>
        <p:grpSpPr>
          <a:xfrm>
            <a:off x="1869783" y="3063357"/>
            <a:ext cx="195619" cy="228838"/>
            <a:chOff x="1017984" y="457081"/>
            <a:chExt cx="195619" cy="228838"/>
          </a:xfrm>
        </p:grpSpPr>
        <p:sp>
          <p:nvSpPr>
            <p:cNvPr id="31" name="Right Arrow 30"/>
            <p:cNvSpPr/>
            <p:nvPr/>
          </p:nvSpPr>
          <p:spPr>
            <a:xfrm>
              <a:off x="1017984" y="457081"/>
              <a:ext cx="195619" cy="22883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Right Arrow 4"/>
            <p:cNvSpPr/>
            <p:nvPr/>
          </p:nvSpPr>
          <p:spPr>
            <a:xfrm>
              <a:off x="1017984" y="502849"/>
              <a:ext cx="136933" cy="1373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9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103675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A9241F3C-FF3D-4410-B304-CE93ED1870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>
                                            <p:graphicEl>
                                              <a:dgm id="{A9241F3C-FF3D-4410-B304-CE93ED1870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9BB57580-9E97-4335-90DE-48EE2922D5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>
                                            <p:graphicEl>
                                              <a:dgm id="{9BB57580-9E97-4335-90DE-48EE2922D5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F7691C97-3220-483C-923F-E1D0E20E42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>
                                            <p:graphicEl>
                                              <a:dgm id="{F7691C97-3220-483C-923F-E1D0E20E42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720A025B-CFAA-4382-A0BA-F10757B06B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>
                                            <p:graphicEl>
                                              <a:dgm id="{720A025B-CFAA-4382-A0BA-F10757B06B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E7CF6C5C-CCD4-42C5-B23F-EFD028414B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>
                                            <p:graphicEl>
                                              <a:dgm id="{E7CF6C5C-CCD4-42C5-B23F-EFD028414B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206F183F-2FD5-40D9-82CC-616828AE63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>
                                            <p:graphicEl>
                                              <a:dgm id="{206F183F-2FD5-40D9-82CC-616828AE63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020C8649-BBA4-4CDE-A350-D2135FB331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>
                                            <p:graphicEl>
                                              <a:dgm id="{020C8649-BBA4-4CDE-A350-D2135FB331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5EB83608-2AE2-4FF5-A0E3-AC37C46B68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graphicEl>
                                              <a:dgm id="{5EB83608-2AE2-4FF5-A0E3-AC37C46B68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6FAD136F-50DD-46AF-8137-D51C516F70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>
                                            <p:graphicEl>
                                              <a:dgm id="{6FAD136F-50DD-46AF-8137-D51C516F70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Graphic spid="29" grpId="0" uiExpand="1">
        <p:bldSub>
          <a:bldDgm bld="one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مثال خودرمزنگار </a:t>
            </a:r>
            <a:r>
              <a:rPr lang="fa-IR" dirty="0" smtClean="0"/>
              <a:t>عمیق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14500"/>
            <a:ext cx="7200900" cy="2914650"/>
          </a:xfrm>
        </p:spPr>
        <p:txBody>
          <a:bodyPr>
            <a:normAutofit/>
          </a:bodyPr>
          <a:lstStyle/>
          <a:p>
            <a:endParaRPr lang="en-US" altLang="en-US" sz="2000" dirty="0" smtClean="0"/>
          </a:p>
          <a:p>
            <a:pPr>
              <a:lnSpc>
                <a:spcPct val="150000"/>
              </a:lnSpc>
            </a:pPr>
            <a:r>
              <a:rPr lang="en-US" altLang="en-US" sz="2000" dirty="0" smtClean="0"/>
              <a:t>Input Data  		       </a:t>
            </a:r>
            <a:r>
              <a:rPr lang="en-US" altLang="en-US" sz="2000" dirty="0" smtClean="0">
                <a:sym typeface="Wingdings" panose="05000000000000000000" pitchFamily="2" charset="2"/>
              </a:rPr>
              <a:t></a:t>
            </a:r>
            <a:endParaRPr lang="en-US" altLang="en-US" sz="2000" dirty="0"/>
          </a:p>
          <a:p>
            <a:pPr>
              <a:lnSpc>
                <a:spcPct val="150000"/>
              </a:lnSpc>
            </a:pPr>
            <a:r>
              <a:rPr lang="en-US" altLang="en-US" sz="2000" dirty="0" smtClean="0"/>
              <a:t>30D AE Reconstruction      </a:t>
            </a:r>
            <a:r>
              <a:rPr lang="en-US" altLang="en-US" sz="2000" dirty="0" smtClean="0">
                <a:sym typeface="Wingdings" panose="05000000000000000000" pitchFamily="2" charset="2"/>
              </a:rPr>
              <a:t></a:t>
            </a:r>
            <a:endParaRPr lang="en-US" altLang="en-US" sz="2000" dirty="0"/>
          </a:p>
          <a:p>
            <a:pPr>
              <a:lnSpc>
                <a:spcPct val="150000"/>
              </a:lnSpc>
            </a:pPr>
            <a:r>
              <a:rPr lang="en-US" altLang="en-US" sz="2000" dirty="0" smtClean="0"/>
              <a:t>30D PCA </a:t>
            </a:r>
            <a:r>
              <a:rPr lang="en-US" altLang="en-US" sz="2000" dirty="0"/>
              <a:t>Reconstruction    </a:t>
            </a:r>
            <a:r>
              <a:rPr lang="en-US" altLang="en-US" sz="2000" dirty="0" smtClean="0">
                <a:sym typeface="Wingdings" panose="05000000000000000000" pitchFamily="2" charset="2"/>
              </a:rPr>
              <a:t>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 descr="digits_test3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896" t="6451" r="1052" b="3225"/>
          <a:stretch/>
        </p:blipFill>
        <p:spPr bwMode="auto">
          <a:xfrm>
            <a:off x="4311577" y="2060538"/>
            <a:ext cx="3765624" cy="18828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4028041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کاربردهای خودرمزنگار </a:t>
            </a:r>
            <a:r>
              <a:rPr lang="fa-IR" dirty="0"/>
              <a:t>(</a:t>
            </a:r>
            <a:r>
              <a:rPr lang="en-US" dirty="0"/>
              <a:t>AE</a:t>
            </a:r>
            <a:r>
              <a:rPr lang="fa-IR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r" rtl="1">
              <a:lnSpc>
                <a:spcPct val="150000"/>
              </a:lnSpc>
            </a:pPr>
            <a:r>
              <a:rPr lang="fa-IR" sz="2800" dirty="0" smtClean="0"/>
              <a:t>حذف نویز </a:t>
            </a:r>
            <a:r>
              <a:rPr lang="fa-IR" sz="2600" dirty="0" smtClean="0"/>
              <a:t>(</a:t>
            </a:r>
            <a:r>
              <a:rPr lang="en-US" sz="2600" dirty="0" smtClean="0"/>
              <a:t>Denoising</a:t>
            </a:r>
            <a:r>
              <a:rPr lang="fa-IR" sz="2600" dirty="0" smtClean="0"/>
              <a:t>)</a:t>
            </a:r>
          </a:p>
          <a:p>
            <a:pPr algn="r" rtl="1">
              <a:lnSpc>
                <a:spcPct val="150000"/>
              </a:lnSpc>
            </a:pPr>
            <a:r>
              <a:rPr lang="fa-IR" sz="2800" dirty="0" smtClean="0"/>
              <a:t>فشرده‌سازی داده‌ها </a:t>
            </a:r>
            <a:r>
              <a:rPr lang="fa-IR" sz="2600" dirty="0" smtClean="0"/>
              <a:t>(</a:t>
            </a:r>
            <a:r>
              <a:rPr lang="en-US" sz="2600" dirty="0" smtClean="0"/>
              <a:t>Data compression</a:t>
            </a:r>
            <a:r>
              <a:rPr lang="fa-IR" sz="2600" dirty="0" smtClean="0"/>
              <a:t>)</a:t>
            </a:r>
          </a:p>
          <a:p>
            <a:pPr algn="r" rtl="1">
              <a:lnSpc>
                <a:spcPct val="150000"/>
              </a:lnSpc>
            </a:pPr>
            <a:r>
              <a:rPr lang="fa-IR" sz="2800" dirty="0" smtClean="0"/>
              <a:t>یادگیری بدون نظارت ویژگی‌ها </a:t>
            </a:r>
            <a:r>
              <a:rPr lang="fa-IR" sz="2600" dirty="0" smtClean="0"/>
              <a:t>(</a:t>
            </a:r>
            <a:r>
              <a:rPr lang="en-US" sz="2600" dirty="0" smtClean="0"/>
              <a:t>Unsupervised learning</a:t>
            </a:r>
            <a:r>
              <a:rPr lang="fa-IR" sz="2600" dirty="0" smtClean="0"/>
              <a:t>)</a:t>
            </a:r>
            <a:endParaRPr lang="en-US" sz="2600" dirty="0" smtClean="0"/>
          </a:p>
          <a:p>
            <a:pPr algn="r" rtl="1">
              <a:lnSpc>
                <a:spcPct val="150000"/>
              </a:lnSpc>
            </a:pPr>
            <a:r>
              <a:rPr lang="fa-IR" sz="2800" dirty="0" smtClean="0"/>
              <a:t>یادگیری فضای داده </a:t>
            </a:r>
            <a:r>
              <a:rPr lang="fa-IR" sz="2600" dirty="0" smtClean="0"/>
              <a:t>(</a:t>
            </a:r>
            <a:r>
              <a:rPr lang="en-US" sz="2600" dirty="0" smtClean="0"/>
              <a:t>Manifold learning</a:t>
            </a:r>
            <a:r>
              <a:rPr lang="fa-IR" sz="2600" dirty="0" smtClean="0"/>
              <a:t>)</a:t>
            </a:r>
          </a:p>
          <a:p>
            <a:pPr algn="r" rtl="1"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74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انواع خودرمزنگار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/>
              <a:t>Stacked </a:t>
            </a:r>
            <a:r>
              <a:rPr lang="en-US" sz="2800" dirty="0"/>
              <a:t>Auto-Encoder </a:t>
            </a:r>
            <a:r>
              <a:rPr lang="en-US" sz="2800" dirty="0" smtClean="0"/>
              <a:t>(SAE)</a:t>
            </a:r>
          </a:p>
          <a:p>
            <a:pPr algn="l">
              <a:lnSpc>
                <a:spcPct val="150000"/>
              </a:lnSpc>
            </a:pPr>
            <a:r>
              <a:rPr lang="en-US" sz="2800" dirty="0" smtClean="0"/>
              <a:t>Denoising Auto-Encoder (DAE)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Sparse Auto-Encoder (SAE</a:t>
            </a:r>
            <a:r>
              <a:rPr lang="en-US" sz="2800" dirty="0"/>
              <a:t>)</a:t>
            </a:r>
            <a:endParaRPr lang="fa-IR" sz="2800" dirty="0"/>
          </a:p>
          <a:p>
            <a:pPr>
              <a:lnSpc>
                <a:spcPct val="150000"/>
              </a:lnSpc>
            </a:pPr>
            <a:r>
              <a:rPr lang="en-US" sz="2800" dirty="0" smtClean="0"/>
              <a:t>Contractive Auto-Encoder (CAE</a:t>
            </a:r>
            <a:r>
              <a:rPr lang="en-US" sz="2800" dirty="0"/>
              <a:t>)</a:t>
            </a:r>
            <a:endParaRPr lang="fa-IR" sz="2800" dirty="0"/>
          </a:p>
          <a:p>
            <a:pPr>
              <a:lnSpc>
                <a:spcPct val="150000"/>
              </a:lnSpc>
            </a:pPr>
            <a:r>
              <a:rPr lang="en-US" sz="2800" dirty="0" smtClean="0"/>
              <a:t>Convolutional Auto-Encoder </a:t>
            </a:r>
            <a:r>
              <a:rPr lang="en-US" sz="2800" dirty="0"/>
              <a:t>(CAE)</a:t>
            </a:r>
            <a:endParaRPr lang="fa-IR" sz="2800" dirty="0"/>
          </a:p>
          <a:p>
            <a:pPr>
              <a:lnSpc>
                <a:spcPct val="150000"/>
              </a:lnSpc>
            </a:pPr>
            <a:r>
              <a:rPr lang="en-US" sz="2800" dirty="0" smtClean="0"/>
              <a:t>Variational </a:t>
            </a:r>
            <a:r>
              <a:rPr lang="en-US" sz="2800" dirty="0"/>
              <a:t>Auto-Encoder </a:t>
            </a:r>
            <a:r>
              <a:rPr lang="en-US" sz="2800" dirty="0" smtClean="0"/>
              <a:t>(VAE</a:t>
            </a:r>
            <a:r>
              <a:rPr lang="en-US" sz="2800" dirty="0"/>
              <a:t>)</a:t>
            </a:r>
            <a:endParaRPr lang="fa-IR" sz="2800" dirty="0"/>
          </a:p>
          <a:p>
            <a:pPr algn="l">
              <a:lnSpc>
                <a:spcPct val="150000"/>
              </a:lnSpc>
            </a:pPr>
            <a:endParaRPr lang="fa-IR" dirty="0" smtClean="0"/>
          </a:p>
          <a:p>
            <a:pPr algn="r" rtl="1"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" t="11968" r="4838" b="7701"/>
          <a:stretch/>
        </p:blipFill>
        <p:spPr>
          <a:xfrm>
            <a:off x="4495799" y="887164"/>
            <a:ext cx="4267200" cy="18288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537" y="3011240"/>
            <a:ext cx="3895725" cy="14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شبکه‌های تولید کننده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8883" y="1239006"/>
            <a:ext cx="7200900" cy="26860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Variational Auto-Encoder (VAE)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Generative Adversarial Network (GAN)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647950"/>
            <a:ext cx="4773081" cy="234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79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Variational </a:t>
            </a:r>
            <a:r>
              <a:rPr lang="en-US" dirty="0" smtClean="0"/>
              <a:t>Auto-Encoder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Encoder: q(</a:t>
            </a:r>
            <a:r>
              <a:rPr lang="en-US" sz="2400" dirty="0" err="1" smtClean="0"/>
              <a:t>z|x</a:t>
            </a:r>
            <a:r>
              <a:rPr lang="en-US" sz="24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Decoder</a:t>
            </a:r>
            <a:r>
              <a:rPr lang="en-US" sz="2400" dirty="0"/>
              <a:t>: </a:t>
            </a:r>
            <a:r>
              <a:rPr lang="en-US" sz="2400" dirty="0" smtClean="0"/>
              <a:t>p(</a:t>
            </a:r>
            <a:r>
              <a:rPr lang="en-US" sz="2400" dirty="0" err="1" smtClean="0"/>
              <a:t>x|z</a:t>
            </a:r>
            <a:r>
              <a:rPr lang="en-US" sz="2400" dirty="0" smtClean="0"/>
              <a:t>)</a:t>
            </a:r>
            <a:endParaRPr lang="en-US" sz="2400" dirty="0"/>
          </a:p>
          <a:p>
            <a:pPr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5200" y="1098608"/>
            <a:ext cx="4696057" cy="363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9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</a:t>
            </a:r>
            <a:r>
              <a:rPr lang="en-US" dirty="0" smtClean="0"/>
              <a:t>Auto-Encoder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4001" y="1327827"/>
            <a:ext cx="7200900" cy="2686050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 smtClean="0"/>
              <a:t>آموزش فضای </a:t>
            </a:r>
            <a:r>
              <a:rPr lang="en-US" sz="2400" dirty="0" smtClean="0"/>
              <a:t>Latent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2049462"/>
            <a:ext cx="3200400" cy="21113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33800" y="2933640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dirty="0" smtClean="0">
                <a:cs typeface="B Nazanin" panose="00000400000000000000" pitchFamily="2" charset="-78"/>
              </a:rPr>
              <a:t>توزیع نرمال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q(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z|x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0" y="219075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dirty="0" smtClean="0">
                <a:cs typeface="B Nazanin" panose="00000400000000000000" pitchFamily="2" charset="-78"/>
              </a:rPr>
              <a:t>میانگین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0" y="3588344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dirty="0" smtClean="0">
                <a:cs typeface="B Nazanin" panose="00000400000000000000" pitchFamily="2" charset="-78"/>
              </a:rPr>
              <a:t>واریانس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5201" y="3435293"/>
            <a:ext cx="1684999" cy="11571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0700" y="1937504"/>
            <a:ext cx="3162300" cy="239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7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</a:t>
            </a:r>
            <a:r>
              <a:rPr lang="en-US" dirty="0" smtClean="0"/>
              <a:t>Auto-Encoder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400" dirty="0" smtClean="0"/>
              <a:t>آموزش فضای </a:t>
            </a:r>
            <a:r>
              <a:rPr lang="en-US" sz="2400" dirty="0" smtClean="0"/>
              <a:t>Latent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63" y="1455917"/>
            <a:ext cx="6030137" cy="334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01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</a:t>
            </a:r>
            <a:r>
              <a:rPr lang="en-US" dirty="0" smtClean="0"/>
              <a:t>Auto-Encoder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7619" y="1352550"/>
            <a:ext cx="7200900" cy="2686050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 smtClean="0"/>
              <a:t>آموزش فضای </a:t>
            </a:r>
            <a:r>
              <a:rPr lang="en-US" sz="2400" dirty="0" smtClean="0"/>
              <a:t>Latent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885950"/>
            <a:ext cx="7086600" cy="259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3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sz="4800" dirty="0" smtClean="0">
                <a:cs typeface="B Mitra" panose="00000400000000000000" pitchFamily="2" charset="-78"/>
              </a:rPr>
              <a:t>یادگیری ب</a:t>
            </a:r>
            <a:r>
              <a:rPr lang="fa-IR" sz="4800" dirty="0">
                <a:cs typeface="B Mitra" panose="00000400000000000000" pitchFamily="2" charset="-78"/>
              </a:rPr>
              <a:t>ا</a:t>
            </a:r>
            <a:r>
              <a:rPr lang="fa-IR" sz="4800" dirty="0" smtClean="0">
                <a:cs typeface="B Mitra" panose="00000400000000000000" pitchFamily="2" charset="-78"/>
              </a:rPr>
              <a:t> نظارت</a:t>
            </a:r>
            <a:endParaRPr lang="en-US" sz="4800" dirty="0">
              <a:cs typeface="B Mitra" panose="00000400000000000000" pitchFamily="2" charset="-7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24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</a:t>
            </a:r>
            <a:r>
              <a:rPr lang="en-US" dirty="0" smtClean="0"/>
              <a:t>Auto-Encoder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7375" y="1230685"/>
            <a:ext cx="7200900" cy="2686050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 smtClean="0"/>
              <a:t>تولید داده جدید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1936163"/>
            <a:ext cx="6096000" cy="283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1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مثال </a:t>
            </a:r>
            <a:r>
              <a:rPr lang="en-US" dirty="0" smtClean="0"/>
              <a:t>VAE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7264" y="1285002"/>
            <a:ext cx="7200900" cy="2686050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 smtClean="0"/>
              <a:t>آموزش شبکه </a:t>
            </a:r>
            <a:r>
              <a:rPr lang="en-US" sz="2200" dirty="0" smtClean="0"/>
              <a:t>VAE</a:t>
            </a:r>
            <a:r>
              <a:rPr lang="fa-IR" sz="2400" dirty="0" smtClean="0"/>
              <a:t> با داده‌های </a:t>
            </a:r>
            <a:r>
              <a:rPr lang="en-US" sz="2200" dirty="0" smtClean="0"/>
              <a:t>MNIST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16294" y="2320225"/>
            <a:ext cx="2832208" cy="1699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2320225"/>
            <a:ext cx="2770414" cy="176960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36327" y="1920115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0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فضای دوبعدی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Latent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00138" y="1920115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0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داده‌های تولید شده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998829" y="3028950"/>
            <a:ext cx="868571" cy="304800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408093" y="262884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37714" y="2628027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1524000" y="3058886"/>
            <a:ext cx="680435" cy="304800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Alternate Process 16"/>
          <p:cNvSpPr/>
          <p:nvPr/>
        </p:nvSpPr>
        <p:spPr>
          <a:xfrm>
            <a:off x="583145" y="2862126"/>
            <a:ext cx="864655" cy="685800"/>
          </a:xfrm>
          <a:prstGeom prst="flowChartAlternate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sz="2000" dirty="0" smtClean="0">
                <a:cs typeface="B Nazanin" panose="00000400000000000000" pitchFamily="2" charset="-78"/>
              </a:rPr>
              <a:t>داده‌ها</a:t>
            </a:r>
            <a:endParaRPr lang="en-US" sz="20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8274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0" grpId="0"/>
      <p:bldP spid="11" grpId="0" animBg="1"/>
      <p:bldP spid="14" grpId="0"/>
      <p:bldP spid="15" grpId="0"/>
      <p:bldP spid="16" grpId="0" animBg="1"/>
      <p:bldP spid="1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en-US" dirty="0"/>
              <a:t>Generative Adversarial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892" y="1218010"/>
            <a:ext cx="8229600" cy="3394472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endParaRPr lang="fa-IR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0796"/>
          <a:stretch/>
        </p:blipFill>
        <p:spPr>
          <a:xfrm>
            <a:off x="675246" y="1657351"/>
            <a:ext cx="5223682" cy="1219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89267" y="2048703"/>
            <a:ext cx="680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63089" y="3714750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429"/>
          <a:stretch/>
        </p:blipFill>
        <p:spPr>
          <a:xfrm>
            <a:off x="694814" y="3105150"/>
            <a:ext cx="5223682" cy="179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6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en-US" dirty="0"/>
              <a:t>Generative Adversarial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892" y="1218010"/>
            <a:ext cx="8229600" cy="3394472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 smtClean="0"/>
              <a:t>آموزش شبکه </a:t>
            </a:r>
            <a:r>
              <a:rPr lang="en-US" sz="2400" dirty="0" smtClean="0"/>
              <a:t>GAN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937" y="1218010"/>
            <a:ext cx="6586063" cy="378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0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کاربردهای </a:t>
            </a:r>
            <a:r>
              <a:rPr lang="en-US" dirty="0" smtClean="0"/>
              <a:t>GAN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fa-IR" sz="2400" dirty="0" smtClean="0"/>
              <a:t>تولید داده‌های جدید</a:t>
            </a:r>
          </a:p>
          <a:p>
            <a:pPr algn="r" rtl="1">
              <a:lnSpc>
                <a:spcPct val="150000"/>
              </a:lnSpc>
            </a:pPr>
            <a:r>
              <a:rPr lang="fa-IR" sz="2400" dirty="0" smtClean="0"/>
              <a:t>اصلاح داده‌ها</a:t>
            </a:r>
          </a:p>
          <a:p>
            <a:pPr algn="r" rtl="1">
              <a:lnSpc>
                <a:spcPct val="150000"/>
              </a:lnSpc>
            </a:pPr>
            <a:r>
              <a:rPr lang="fa-IR" sz="2400" dirty="0" smtClean="0"/>
              <a:t>تغییر شکل داده‌ها</a:t>
            </a:r>
          </a:p>
          <a:p>
            <a:pPr marL="0" indent="0" algn="r" rtl="1">
              <a:lnSpc>
                <a:spcPct val="150000"/>
              </a:lnSpc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1725709"/>
            <a:ext cx="4648200" cy="30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33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کاربردهای </a:t>
            </a:r>
            <a:r>
              <a:rPr lang="en-US" dirty="0" smtClean="0"/>
              <a:t>GAN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r" rtl="1">
              <a:lnSpc>
                <a:spcPct val="150000"/>
              </a:lnSpc>
            </a:pPr>
            <a:r>
              <a:rPr lang="fa-IR" sz="2400" dirty="0" smtClean="0"/>
              <a:t>ایجاد محصولات هنری</a:t>
            </a:r>
          </a:p>
          <a:p>
            <a:pPr algn="r" rtl="1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fa-IR" sz="2400" dirty="0" smtClean="0"/>
              <a:t>گرافیک</a:t>
            </a:r>
          </a:p>
          <a:p>
            <a:pPr algn="r" rtl="1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fa-IR" sz="2400" dirty="0" smtClean="0"/>
              <a:t>متن</a:t>
            </a:r>
          </a:p>
          <a:p>
            <a:pPr algn="r" rtl="1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fa-IR" sz="2400" dirty="0" smtClean="0"/>
              <a:t>موسیقی</a:t>
            </a:r>
          </a:p>
          <a:p>
            <a:pPr marL="0" indent="0" algn="r" rtl="1">
              <a:lnSpc>
                <a:spcPct val="150000"/>
              </a:lnSpc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2050" name="Picture 2" descr="https://steemitimages.com/0x0/http:/i.imgur.com/EAmEnZ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639513"/>
            <a:ext cx="2438400" cy="13706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pic>
        <p:nvPicPr>
          <p:cNvPr id="2052" name="Picture 4" descr="https://steemitimages.com/0x0/http:/i.imgur.com/X9Y7q5j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88" y="1123950"/>
            <a:ext cx="4337839" cy="244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63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112156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 </a:t>
            </a:r>
            <a:r>
              <a:rPr lang="fa-IR" sz="3600" b="1" dirty="0" smtClean="0"/>
              <a:t>پایان</a:t>
            </a:r>
            <a:endParaRPr lang="en-US" sz="3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0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1"/>
            <a:r>
              <a:rPr lang="fa-IR" dirty="0"/>
              <a:t>یادگیری </a:t>
            </a:r>
            <a:r>
              <a:rPr lang="fa-IR" dirty="0" smtClean="0"/>
              <a:t>با نظارت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52800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fa-IR" sz="2400" dirty="0" smtClean="0"/>
              <a:t>فرآیند یادگیری ماشین با راهنمایی انسان</a:t>
            </a:r>
          </a:p>
          <a:p>
            <a:pPr algn="r" rtl="1">
              <a:lnSpc>
                <a:spcPct val="150000"/>
              </a:lnSpc>
            </a:pPr>
            <a:r>
              <a:rPr lang="fa-IR" sz="2400" dirty="0" smtClean="0"/>
              <a:t>کاربردها</a:t>
            </a:r>
          </a:p>
          <a:p>
            <a:pPr lvl="1" algn="r" rtl="1">
              <a:lnSpc>
                <a:spcPct val="150000"/>
              </a:lnSpc>
            </a:pPr>
            <a:r>
              <a:rPr lang="fa-IR" sz="2400" i="0" dirty="0" smtClean="0"/>
              <a:t>کلاس‌بندی / بخش‌بندی داده‌ها</a:t>
            </a:r>
          </a:p>
          <a:p>
            <a:pPr lvl="1" algn="r" rtl="1">
              <a:lnSpc>
                <a:spcPct val="150000"/>
              </a:lnSpc>
            </a:pPr>
            <a:r>
              <a:rPr lang="fa-IR" sz="2400" i="0" dirty="0" smtClean="0"/>
              <a:t>یادگیری ویژگی‌ها از </a:t>
            </a:r>
            <a:r>
              <a:rPr lang="fa-IR" sz="2400" i="0" u="sng" dirty="0" smtClean="0"/>
              <a:t>داده‌های با برچسب</a:t>
            </a:r>
            <a:endParaRPr lang="fa-IR" sz="2400" i="0" dirty="0" smtClean="0"/>
          </a:p>
          <a:p>
            <a:pPr lvl="0" algn="r" rtl="1">
              <a:lnSpc>
                <a:spcPct val="150000"/>
              </a:lnSpc>
            </a:pPr>
            <a:r>
              <a:rPr lang="fa-IR" sz="2400" dirty="0"/>
              <a:t>روش‌های متعارف: </a:t>
            </a:r>
            <a:r>
              <a:rPr lang="en-US" sz="2400" dirty="0" smtClean="0"/>
              <a:t>SVM</a:t>
            </a:r>
            <a:r>
              <a:rPr lang="fa-IR" sz="2400" dirty="0" smtClean="0"/>
              <a:t> </a:t>
            </a:r>
            <a:r>
              <a:rPr lang="en-US" sz="2400" dirty="0" smtClean="0"/>
              <a:t>/</a:t>
            </a:r>
            <a:r>
              <a:rPr lang="fa-IR" sz="2400" dirty="0" smtClean="0"/>
              <a:t> </a:t>
            </a:r>
            <a:r>
              <a:rPr lang="en-US" sz="2400" dirty="0" smtClean="0"/>
              <a:t>Logistic </a:t>
            </a:r>
            <a:r>
              <a:rPr lang="en-US" sz="2400" dirty="0"/>
              <a:t>regression</a:t>
            </a:r>
            <a:endParaRPr lang="fa-IR" sz="2400" dirty="0"/>
          </a:p>
          <a:p>
            <a:pPr lvl="1" algn="r" rtl="1">
              <a:lnSpc>
                <a:spcPct val="150000"/>
              </a:lnSpc>
            </a:pPr>
            <a:endParaRPr lang="fa-IR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2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شبکه عصبی کانولوشنی (</a:t>
            </a:r>
            <a:r>
              <a:rPr lang="en-US" dirty="0" smtClean="0"/>
              <a:t>CNN</a:t>
            </a:r>
            <a:r>
              <a:rPr lang="fa-IR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r" rtl="1">
              <a:lnSpc>
                <a:spcPct val="150000"/>
              </a:lnSpc>
            </a:pPr>
            <a:r>
              <a:rPr lang="fa-IR" sz="2800" dirty="0" smtClean="0"/>
              <a:t>ویژگی‌ها</a:t>
            </a:r>
          </a:p>
          <a:p>
            <a:pPr marL="627063" algn="r" rtl="1">
              <a:lnSpc>
                <a:spcPct val="150000"/>
              </a:lnSpc>
            </a:pPr>
            <a:r>
              <a:rPr lang="fa-IR" sz="2800" dirty="0" smtClean="0"/>
              <a:t>استفاده از لایه‌های کانولوشن(</a:t>
            </a:r>
            <a:r>
              <a:rPr lang="en-US" sz="2800" dirty="0" smtClean="0"/>
              <a:t>conv</a:t>
            </a:r>
            <a:r>
              <a:rPr lang="fa-IR" sz="2800" dirty="0" smtClean="0"/>
              <a:t>) و کاهش اندازه (</a:t>
            </a:r>
            <a:r>
              <a:rPr lang="en-US" sz="2800" dirty="0" smtClean="0"/>
              <a:t>pooling</a:t>
            </a:r>
            <a:r>
              <a:rPr lang="fa-IR" sz="2800" dirty="0" smtClean="0"/>
              <a:t>)</a:t>
            </a:r>
          </a:p>
          <a:p>
            <a:pPr marL="627063" algn="r" rtl="1">
              <a:lnSpc>
                <a:spcPct val="150000"/>
              </a:lnSpc>
            </a:pPr>
            <a:r>
              <a:rPr lang="fa-IR" sz="2800" dirty="0" smtClean="0"/>
              <a:t>استفاده از وزن‌های پنجره‌ای (فیلترها)</a:t>
            </a:r>
          </a:p>
          <a:p>
            <a:pPr marL="627063" algn="r" rtl="1">
              <a:lnSpc>
                <a:spcPct val="150000"/>
              </a:lnSpc>
            </a:pPr>
            <a:r>
              <a:rPr lang="fa-IR" sz="2800" dirty="0" smtClean="0"/>
              <a:t>استفاده از چند فیلتر در هر لایه (ایجاد چند خروجی متفاوت)</a:t>
            </a:r>
          </a:p>
          <a:p>
            <a:pPr marL="627063" algn="r" rtl="1">
              <a:lnSpc>
                <a:spcPct val="150000"/>
              </a:lnSpc>
            </a:pPr>
            <a:r>
              <a:rPr lang="fa-IR" sz="2800" dirty="0" smtClean="0"/>
              <a:t>مناسب برای داده‌های تصویری</a:t>
            </a:r>
          </a:p>
          <a:p>
            <a:pPr marL="627063" algn="r" rtl="1">
              <a:lnSpc>
                <a:spcPct val="150000"/>
              </a:lnSpc>
            </a:pPr>
            <a:endParaRPr lang="fa-IR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22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ساختار کلی </a:t>
            </a:r>
            <a:r>
              <a:rPr lang="en-US" dirty="0" smtClean="0"/>
              <a:t>CNN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700" y="1841118"/>
            <a:ext cx="7200900" cy="243281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48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ساختار کلی </a:t>
            </a:r>
            <a:r>
              <a:rPr lang="en-US" dirty="0" smtClean="0"/>
              <a:t>CNN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4592" y="1714500"/>
            <a:ext cx="5929115" cy="26860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71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کاربردهای </a:t>
            </a:r>
            <a:r>
              <a:rPr lang="en-US" dirty="0" smtClean="0"/>
              <a:t>CNN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Shape 116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2155833"/>
            <a:ext cx="2007149" cy="166533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117"/>
          <p:cNvSpPr txBox="1"/>
          <p:nvPr/>
        </p:nvSpPr>
        <p:spPr>
          <a:xfrm>
            <a:off x="1295398" y="1316546"/>
            <a:ext cx="2007299" cy="8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</a:p>
        </p:txBody>
      </p:sp>
      <p:grpSp>
        <p:nvGrpSpPr>
          <p:cNvPr id="7" name="Shape 126"/>
          <p:cNvGrpSpPr/>
          <p:nvPr/>
        </p:nvGrpSpPr>
        <p:grpSpPr>
          <a:xfrm>
            <a:off x="3352800" y="2150603"/>
            <a:ext cx="2227377" cy="1670566"/>
            <a:chOff x="4522198" y="2551275"/>
            <a:chExt cx="1907327" cy="1430524"/>
          </a:xfrm>
        </p:grpSpPr>
        <p:pic>
          <p:nvPicPr>
            <p:cNvPr id="8" name="Shape 127"/>
            <p:cNvPicPr preferRelativeResize="0"/>
            <p:nvPr/>
          </p:nvPicPr>
          <p:blipFill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22198" y="2551275"/>
              <a:ext cx="1907327" cy="1430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Shape 128"/>
            <p:cNvSpPr/>
            <p:nvPr/>
          </p:nvSpPr>
          <p:spPr>
            <a:xfrm>
              <a:off x="4670201" y="2954400"/>
              <a:ext cx="580499" cy="6579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129"/>
            <p:cNvSpPr/>
            <p:nvPr/>
          </p:nvSpPr>
          <p:spPr>
            <a:xfrm>
              <a:off x="4994250" y="2937597"/>
              <a:ext cx="485399" cy="514499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130"/>
            <p:cNvSpPr/>
            <p:nvPr/>
          </p:nvSpPr>
          <p:spPr>
            <a:xfrm>
              <a:off x="5360499" y="2637574"/>
              <a:ext cx="965999" cy="1238099"/>
            </a:xfrm>
            <a:prstGeom prst="rect">
              <a:avLst/>
            </a:prstGeom>
            <a:noFill/>
            <a:ln w="38100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31"/>
            <p:cNvSpPr/>
            <p:nvPr/>
          </p:nvSpPr>
          <p:spPr>
            <a:xfrm>
              <a:off x="5274650" y="3515075"/>
              <a:ext cx="302400" cy="360600"/>
            </a:xfrm>
            <a:prstGeom prst="rect">
              <a:avLst/>
            </a:prstGeom>
            <a:noFill/>
            <a:ln w="38100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" name="Shape 132"/>
          <p:cNvSpPr txBox="1"/>
          <p:nvPr/>
        </p:nvSpPr>
        <p:spPr>
          <a:xfrm>
            <a:off x="3352810" y="1284710"/>
            <a:ext cx="2227500" cy="8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</a:t>
            </a:r>
          </a:p>
        </p:txBody>
      </p:sp>
      <p:grpSp>
        <p:nvGrpSpPr>
          <p:cNvPr id="14" name="Shape 133"/>
          <p:cNvGrpSpPr/>
          <p:nvPr/>
        </p:nvGrpSpPr>
        <p:grpSpPr>
          <a:xfrm>
            <a:off x="5638800" y="2144983"/>
            <a:ext cx="2242359" cy="1681796"/>
            <a:chOff x="1976038" y="594324"/>
            <a:chExt cx="4083699" cy="3062824"/>
          </a:xfrm>
        </p:grpSpPr>
        <p:pic>
          <p:nvPicPr>
            <p:cNvPr id="15" name="Shape 134"/>
            <p:cNvPicPr preferRelativeResize="0"/>
            <p:nvPr/>
          </p:nvPicPr>
          <p:blipFill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6038" y="594324"/>
              <a:ext cx="4083699" cy="3062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Shape 135"/>
            <p:cNvSpPr/>
            <p:nvPr/>
          </p:nvSpPr>
          <p:spPr>
            <a:xfrm>
              <a:off x="2300325" y="1455200"/>
              <a:ext cx="1241700" cy="1321825"/>
            </a:xfrm>
            <a:custGeom>
              <a:avLst/>
              <a:gdLst/>
              <a:ahLst/>
              <a:cxnLst/>
              <a:rect l="0" t="0" r="0" b="0"/>
              <a:pathLst>
                <a:path w="49668" h="52873" extrusionOk="0">
                  <a:moveTo>
                    <a:pt x="19226" y="9613"/>
                  </a:moveTo>
                  <a:lnTo>
                    <a:pt x="13504" y="4120"/>
                  </a:lnTo>
                  <a:lnTo>
                    <a:pt x="9613" y="5951"/>
                  </a:lnTo>
                  <a:lnTo>
                    <a:pt x="10528" y="19913"/>
                  </a:lnTo>
                  <a:lnTo>
                    <a:pt x="13046" y="27467"/>
                  </a:lnTo>
                  <a:lnTo>
                    <a:pt x="8011" y="22431"/>
                  </a:lnTo>
                  <a:lnTo>
                    <a:pt x="1144" y="29069"/>
                  </a:lnTo>
                  <a:lnTo>
                    <a:pt x="0" y="37995"/>
                  </a:lnTo>
                  <a:lnTo>
                    <a:pt x="11673" y="42573"/>
                  </a:lnTo>
                  <a:lnTo>
                    <a:pt x="16708" y="52873"/>
                  </a:lnTo>
                  <a:lnTo>
                    <a:pt x="49668" y="52415"/>
                  </a:lnTo>
                  <a:lnTo>
                    <a:pt x="49439" y="46693"/>
                  </a:lnTo>
                  <a:lnTo>
                    <a:pt x="43030" y="41200"/>
                  </a:lnTo>
                  <a:lnTo>
                    <a:pt x="44861" y="36393"/>
                  </a:lnTo>
                  <a:lnTo>
                    <a:pt x="40055" y="29526"/>
                  </a:lnTo>
                  <a:lnTo>
                    <a:pt x="34333" y="0"/>
                  </a:lnTo>
                  <a:lnTo>
                    <a:pt x="28610" y="229"/>
                  </a:lnTo>
                  <a:lnTo>
                    <a:pt x="26779" y="7782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 w="28575" cap="flat" cmpd="sng">
              <a:solidFill>
                <a:srgbClr val="FF0000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17" name="Shape 136"/>
            <p:cNvSpPr/>
            <p:nvPr/>
          </p:nvSpPr>
          <p:spPr>
            <a:xfrm>
              <a:off x="3152925" y="1392250"/>
              <a:ext cx="778200" cy="1064325"/>
            </a:xfrm>
            <a:custGeom>
              <a:avLst/>
              <a:gdLst/>
              <a:ahLst/>
              <a:cxnLst/>
              <a:rect l="0" t="0" r="0" b="0"/>
              <a:pathLst>
                <a:path w="31128" h="42573" extrusionOk="0">
                  <a:moveTo>
                    <a:pt x="8926" y="7096"/>
                  </a:moveTo>
                  <a:lnTo>
                    <a:pt x="15335" y="6180"/>
                  </a:lnTo>
                  <a:lnTo>
                    <a:pt x="20142" y="0"/>
                  </a:lnTo>
                  <a:lnTo>
                    <a:pt x="22659" y="458"/>
                  </a:lnTo>
                  <a:lnTo>
                    <a:pt x="24490" y="10758"/>
                  </a:lnTo>
                  <a:lnTo>
                    <a:pt x="24490" y="22660"/>
                  </a:lnTo>
                  <a:lnTo>
                    <a:pt x="28382" y="32273"/>
                  </a:lnTo>
                  <a:lnTo>
                    <a:pt x="31128" y="39369"/>
                  </a:lnTo>
                  <a:lnTo>
                    <a:pt x="21744" y="41200"/>
                  </a:lnTo>
                  <a:lnTo>
                    <a:pt x="9613" y="42573"/>
                  </a:lnTo>
                  <a:lnTo>
                    <a:pt x="10757" y="39140"/>
                  </a:lnTo>
                  <a:lnTo>
                    <a:pt x="6180" y="32731"/>
                  </a:lnTo>
                  <a:lnTo>
                    <a:pt x="0" y="4578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 w="38100" cap="flat" cmpd="sng">
              <a:solidFill>
                <a:srgbClr val="FF0000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18" name="Shape 137"/>
            <p:cNvSpPr/>
            <p:nvPr/>
          </p:nvSpPr>
          <p:spPr>
            <a:xfrm>
              <a:off x="3810975" y="768550"/>
              <a:ext cx="1916900" cy="2574975"/>
            </a:xfrm>
            <a:custGeom>
              <a:avLst/>
              <a:gdLst/>
              <a:ahLst/>
              <a:cxnLst/>
              <a:rect l="0" t="0" r="0" b="0"/>
              <a:pathLst>
                <a:path w="76676" h="102999" extrusionOk="0">
                  <a:moveTo>
                    <a:pt x="26550" y="0"/>
                  </a:moveTo>
                  <a:lnTo>
                    <a:pt x="50583" y="7324"/>
                  </a:lnTo>
                  <a:lnTo>
                    <a:pt x="56534" y="25635"/>
                  </a:lnTo>
                  <a:lnTo>
                    <a:pt x="50126" y="35477"/>
                  </a:lnTo>
                  <a:lnTo>
                    <a:pt x="76676" y="82857"/>
                  </a:lnTo>
                  <a:lnTo>
                    <a:pt x="72328" y="99336"/>
                  </a:lnTo>
                  <a:lnTo>
                    <a:pt x="32959" y="102999"/>
                  </a:lnTo>
                  <a:lnTo>
                    <a:pt x="17624" y="97963"/>
                  </a:lnTo>
                  <a:lnTo>
                    <a:pt x="4806" y="90868"/>
                  </a:lnTo>
                  <a:lnTo>
                    <a:pt x="10299" y="62715"/>
                  </a:lnTo>
                  <a:lnTo>
                    <a:pt x="5264" y="52186"/>
                  </a:lnTo>
                  <a:lnTo>
                    <a:pt x="10986" y="36164"/>
                  </a:lnTo>
                  <a:lnTo>
                    <a:pt x="0" y="24491"/>
                  </a:lnTo>
                  <a:lnTo>
                    <a:pt x="15106" y="458"/>
                  </a:lnTo>
                  <a:close/>
                </a:path>
              </a:pathLst>
            </a:custGeom>
            <a:solidFill>
              <a:srgbClr val="C9DAF8">
                <a:alpha val="47750"/>
              </a:srgbClr>
            </a:solidFill>
            <a:ln w="38100" cap="flat" cmpd="sng">
              <a:solidFill>
                <a:srgbClr val="4A86E8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19" name="Shape 138"/>
            <p:cNvSpPr/>
            <p:nvPr/>
          </p:nvSpPr>
          <p:spPr>
            <a:xfrm>
              <a:off x="3645025" y="2736975"/>
              <a:ext cx="595100" cy="617975"/>
            </a:xfrm>
            <a:custGeom>
              <a:avLst/>
              <a:gdLst/>
              <a:ahLst/>
              <a:cxnLst/>
              <a:rect l="0" t="0" r="0" b="0"/>
              <a:pathLst>
                <a:path w="23804" h="24719" extrusionOk="0">
                  <a:moveTo>
                    <a:pt x="0" y="21515"/>
                  </a:moveTo>
                  <a:lnTo>
                    <a:pt x="5035" y="11673"/>
                  </a:lnTo>
                  <a:lnTo>
                    <a:pt x="2518" y="7324"/>
                  </a:lnTo>
                  <a:lnTo>
                    <a:pt x="5493" y="0"/>
                  </a:lnTo>
                  <a:lnTo>
                    <a:pt x="14191" y="0"/>
                  </a:lnTo>
                  <a:lnTo>
                    <a:pt x="16022" y="7095"/>
                  </a:lnTo>
                  <a:lnTo>
                    <a:pt x="13733" y="12360"/>
                  </a:lnTo>
                  <a:lnTo>
                    <a:pt x="18082" y="13962"/>
                  </a:lnTo>
                  <a:lnTo>
                    <a:pt x="21515" y="12360"/>
                  </a:lnTo>
                  <a:lnTo>
                    <a:pt x="23804" y="18082"/>
                  </a:lnTo>
                  <a:lnTo>
                    <a:pt x="17624" y="24719"/>
                  </a:lnTo>
                  <a:close/>
                </a:path>
              </a:pathLst>
            </a:custGeom>
            <a:solidFill>
              <a:srgbClr val="93C47D">
                <a:alpha val="53950"/>
              </a:srgbClr>
            </a:solidFill>
            <a:ln w="38100" cap="flat" cmpd="sng">
              <a:solidFill>
                <a:srgbClr val="00FF00"/>
              </a:solidFill>
              <a:prstDash val="solid"/>
              <a:round/>
              <a:headEnd type="none" w="lg" len="lg"/>
              <a:tailEnd type="none" w="lg" len="lg"/>
            </a:ln>
          </p:spPr>
        </p:sp>
      </p:grpSp>
      <p:sp>
        <p:nvSpPr>
          <p:cNvPr id="20" name="Shape 139"/>
          <p:cNvSpPr txBox="1"/>
          <p:nvPr/>
        </p:nvSpPr>
        <p:spPr>
          <a:xfrm>
            <a:off x="5665686" y="1284710"/>
            <a:ext cx="2227500" cy="8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  <a:endParaRPr lang="e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hape 123"/>
          <p:cNvSpPr txBox="1"/>
          <p:nvPr/>
        </p:nvSpPr>
        <p:spPr>
          <a:xfrm>
            <a:off x="1345501" y="3832451"/>
            <a:ext cx="2007299" cy="36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</a:t>
            </a:r>
          </a:p>
        </p:txBody>
      </p:sp>
      <p:sp>
        <p:nvSpPr>
          <p:cNvPr id="22" name="Shape 125"/>
          <p:cNvSpPr txBox="1"/>
          <p:nvPr/>
        </p:nvSpPr>
        <p:spPr>
          <a:xfrm>
            <a:off x="3352652" y="3816860"/>
            <a:ext cx="2227500" cy="36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</a:t>
            </a: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sz="1800" dirty="0">
                <a:solidFill>
                  <a:srgbClr val="4A86E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DOG</a:t>
            </a: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sz="1800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DUCK</a:t>
            </a:r>
          </a:p>
        </p:txBody>
      </p:sp>
      <p:sp>
        <p:nvSpPr>
          <p:cNvPr id="23" name="Shape 140"/>
          <p:cNvSpPr txBox="1"/>
          <p:nvPr/>
        </p:nvSpPr>
        <p:spPr>
          <a:xfrm>
            <a:off x="5653659" y="3783946"/>
            <a:ext cx="2227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</a:t>
            </a: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sz="1800" dirty="0">
                <a:solidFill>
                  <a:srgbClr val="4A86E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DOG</a:t>
            </a: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sz="1800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DUCK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287251" y="4518081"/>
            <a:ext cx="53626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7063" algn="r" rtl="1"/>
            <a:r>
              <a:rPr lang="fa-IR" sz="2000" dirty="0">
                <a:cs typeface="B Nazanin" panose="00000400000000000000" pitchFamily="2" charset="-78"/>
              </a:rPr>
              <a:t>(توضیح </a:t>
            </a:r>
            <a:r>
              <a:rPr lang="fa-IR" sz="2000" dirty="0" smtClean="0">
                <a:cs typeface="B Nazanin" panose="00000400000000000000" pitchFamily="2" charset="-78"/>
              </a:rPr>
              <a:t>جزئیات شبکه‌های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r>
              <a:rPr lang="fa-IR" sz="2000" dirty="0" smtClean="0">
                <a:cs typeface="B Nazanin" panose="00000400000000000000" pitchFamily="2" charset="-78"/>
              </a:rPr>
              <a:t> </a:t>
            </a:r>
            <a:r>
              <a:rPr lang="fa-IR" sz="2000" dirty="0">
                <a:cs typeface="B Nazanin" panose="00000400000000000000" pitchFamily="2" charset="-78"/>
              </a:rPr>
              <a:t>در بخش بعدی آموزش)</a:t>
            </a:r>
            <a:endParaRPr lang="en-US" sz="20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4300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20" grpId="0"/>
      <p:bldP spid="21" grpId="0"/>
      <p:bldP spid="22" grpId="0"/>
      <p:bldP spid="23" grpId="0"/>
    </p:bldLst>
  </p:timing>
</p:sld>
</file>

<file path=ppt/theme/theme1.xml><?xml version="1.0" encoding="utf-8"?>
<a:theme xmlns:a="http://schemas.openxmlformats.org/drawingml/2006/main" name="Theme1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3423C3AB-AD49-4941-88C5-ED87FCF3A520}" vid="{A7F45491-CBC4-4C40-989C-C7AA4EFCB5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1485</TotalTime>
  <Words>813</Words>
  <Application>Microsoft Office PowerPoint</Application>
  <PresentationFormat>On-screen Show (16:9)</PresentationFormat>
  <Paragraphs>350</Paragraphs>
  <Slides>46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B Mitra</vt:lpstr>
      <vt:lpstr>Wingdings</vt:lpstr>
      <vt:lpstr>Arial</vt:lpstr>
      <vt:lpstr>B Nazanin</vt:lpstr>
      <vt:lpstr>Franklin Gothic Book</vt:lpstr>
      <vt:lpstr>Helvetica</vt:lpstr>
      <vt:lpstr>Times New Roman</vt:lpstr>
      <vt:lpstr>Tahoma</vt:lpstr>
      <vt:lpstr>Theme1</vt:lpstr>
      <vt:lpstr> سعید محققی / دانشگاه شاهد / زمستان 1398</vt:lpstr>
      <vt:lpstr>روش‌های یادگیری عمیق</vt:lpstr>
      <vt:lpstr>روش‌های یادگیری عمیق</vt:lpstr>
      <vt:lpstr>یادگیری با نظارت</vt:lpstr>
      <vt:lpstr>یادگیری با نظارت</vt:lpstr>
      <vt:lpstr>شبکه عصبی کانولوشنی (CNN)</vt:lpstr>
      <vt:lpstr>ساختار کلی CNN</vt:lpstr>
      <vt:lpstr>ساختار کلی CNN</vt:lpstr>
      <vt:lpstr>کاربردهای CNN</vt:lpstr>
      <vt:lpstr>شبکه عصبی بازگشتی (RNN)</vt:lpstr>
      <vt:lpstr>شبکه عصبی بازگشتی (RNN)</vt:lpstr>
      <vt:lpstr>شبکه عصبی بازگشتی (RNN)</vt:lpstr>
      <vt:lpstr>مدل‌های RNN</vt:lpstr>
      <vt:lpstr>مدل LSTM</vt:lpstr>
      <vt:lpstr>مدل LSTM</vt:lpstr>
      <vt:lpstr>مدل LSTM</vt:lpstr>
      <vt:lpstr>ترکیب CNN و RNN</vt:lpstr>
      <vt:lpstr>کاربردهای RNN</vt:lpstr>
      <vt:lpstr>یادگیری بدون نظارت</vt:lpstr>
      <vt:lpstr>یادگیری بدون نظارت</vt:lpstr>
      <vt:lpstr>مثال‌ها</vt:lpstr>
      <vt:lpstr>شبکه‌های عصبی خودرمزنگار (AE)</vt:lpstr>
      <vt:lpstr>خودرمزنگار عمیق</vt:lpstr>
      <vt:lpstr>آموزش خودرمزنگار عمیق</vt:lpstr>
      <vt:lpstr>آموزش خودرمزنگار عمیق</vt:lpstr>
      <vt:lpstr>آموزش خودرمزنگار عمیق</vt:lpstr>
      <vt:lpstr>آموزش خودرمزنگار عمیق</vt:lpstr>
      <vt:lpstr>معماری خودرمزنگار عمیق</vt:lpstr>
      <vt:lpstr>معماری خودرمزنگار عمیق</vt:lpstr>
      <vt:lpstr>معماری خودرمزنگار عمیق</vt:lpstr>
      <vt:lpstr>مثال خودرمزنگار عمیق</vt:lpstr>
      <vt:lpstr>مثال خودرمزنگار عمیق</vt:lpstr>
      <vt:lpstr>کاربردهای خودرمزنگار (AE)</vt:lpstr>
      <vt:lpstr>انواع خودرمزنگار</vt:lpstr>
      <vt:lpstr>شبکه‌های تولید کننده</vt:lpstr>
      <vt:lpstr>Variational Auto-Encoder</vt:lpstr>
      <vt:lpstr>Variational Auto-Encoder</vt:lpstr>
      <vt:lpstr>Variational Auto-Encoder</vt:lpstr>
      <vt:lpstr>Variational Auto-Encoder</vt:lpstr>
      <vt:lpstr>Variational Auto-Encoder</vt:lpstr>
      <vt:lpstr>مثال VAE</vt:lpstr>
      <vt:lpstr>Generative Adversarial Network</vt:lpstr>
      <vt:lpstr>Generative Adversarial Network</vt:lpstr>
      <vt:lpstr>کاربردهای GAN</vt:lpstr>
      <vt:lpstr>کاربردهای GAN</vt:lpstr>
      <vt:lpstr> پایان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عنوان آموزش</dc:title>
  <dc:creator>Sahandar</dc:creator>
  <cp:lastModifiedBy>Saeed Mohagheghi</cp:lastModifiedBy>
  <cp:revision>147</cp:revision>
  <dcterms:created xsi:type="dcterms:W3CDTF">2014-04-19T07:31:23Z</dcterms:created>
  <dcterms:modified xsi:type="dcterms:W3CDTF">2019-12-30T16:14:07Z</dcterms:modified>
</cp:coreProperties>
</file>